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68" r:id="rId5"/>
    <p:sldId id="264" r:id="rId6"/>
    <p:sldId id="270" r:id="rId7"/>
    <p:sldId id="259" r:id="rId8"/>
    <p:sldId id="261" r:id="rId9"/>
    <p:sldId id="269" r:id="rId10"/>
    <p:sldId id="267" r:id="rId11"/>
    <p:sldId id="262" r:id="rId12"/>
    <p:sldId id="263"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61" d="100"/>
          <a:sy n="61" d="100"/>
        </p:scale>
        <p:origin x="96" y="10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004CD-DD54-4BAB-AA04-547901A2FF4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55D090-09A0-46C0-9E82-F5C52FE03EBB}"/>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4" name="Footer Placeholder 3">
            <a:extLst>
              <a:ext uri="{FF2B5EF4-FFF2-40B4-BE49-F238E27FC236}">
                <a16:creationId xmlns:a16="http://schemas.microsoft.com/office/drawing/2014/main" id="{1000D109-2CDA-4074-A4A0-4B43C45F01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91E277F-017A-494C-BCAE-8A60A6654C9A}"/>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954971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BF088-82F7-44CD-BABB-5F4555105C1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5E2C42-E75A-47BF-A8A1-230482FE8E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8E497C-B175-49EE-9AFC-D9C880F2F823}"/>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5" name="Footer Placeholder 4">
            <a:extLst>
              <a:ext uri="{FF2B5EF4-FFF2-40B4-BE49-F238E27FC236}">
                <a16:creationId xmlns:a16="http://schemas.microsoft.com/office/drawing/2014/main" id="{1BDAA519-4009-405E-AC35-8CA7182ACA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43F298-67BF-4CE1-94A4-6AAFF7B09C6E}"/>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307460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576A7B-A375-4F4C-BE0F-F0E0475508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744E4D-EF26-4747-9E08-2620CB4C37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6338A4-94ED-49D0-974B-6CAB5EEB5145}"/>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5" name="Footer Placeholder 4">
            <a:extLst>
              <a:ext uri="{FF2B5EF4-FFF2-40B4-BE49-F238E27FC236}">
                <a16:creationId xmlns:a16="http://schemas.microsoft.com/office/drawing/2014/main" id="{615D85F6-F51D-49AE-97AE-C40A3E07BC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2DDED1-56F1-4E6B-B9BF-D4D5EE8DE4A2}"/>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393490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2E21-7C70-4F9D-8FB4-7D38FF6C8E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725CCA9-91BA-4A00-A26F-3974C653F4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84B9FE7-4346-4F33-ADB3-579E132855A3}"/>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5" name="Footer Placeholder 4">
            <a:extLst>
              <a:ext uri="{FF2B5EF4-FFF2-40B4-BE49-F238E27FC236}">
                <a16:creationId xmlns:a16="http://schemas.microsoft.com/office/drawing/2014/main" id="{F526930F-0F27-42C7-A1D8-A936BBA86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125C1A-4290-4451-A55F-FA37AA517FD6}"/>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78166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76A62-81F5-4C10-850F-1A84E0E247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444E3D-6E94-44D7-883C-EBEEED9624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4E569F-0272-4593-ADC5-996E13D6D393}"/>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5" name="Footer Placeholder 4">
            <a:extLst>
              <a:ext uri="{FF2B5EF4-FFF2-40B4-BE49-F238E27FC236}">
                <a16:creationId xmlns:a16="http://schemas.microsoft.com/office/drawing/2014/main" id="{24E95C5A-7ADA-4B89-AA82-E0223A0CD3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79ABAE-7845-4785-8AD9-4DE5025F49FD}"/>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192518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0D87-082B-4281-889A-CEA950D328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B8DA4D-B370-414B-8838-8677303396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CDDA2F-02D8-423E-BCFC-91EC6F5F25ED}"/>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5" name="Footer Placeholder 4">
            <a:extLst>
              <a:ext uri="{FF2B5EF4-FFF2-40B4-BE49-F238E27FC236}">
                <a16:creationId xmlns:a16="http://schemas.microsoft.com/office/drawing/2014/main" id="{959F10D3-B758-4874-A701-0CFAC16529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E6D96C-8CB0-4507-BD1A-51BC9D12B5F8}"/>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396221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0685D-EDBA-4234-9A1E-EAC96721C7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BB8D920-2377-430A-87D0-785666C342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9FE0191-277D-4B47-9E7E-265FBB12C9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F5B02A-41D7-44ED-9A46-6526F446EDEF}"/>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6" name="Footer Placeholder 5">
            <a:extLst>
              <a:ext uri="{FF2B5EF4-FFF2-40B4-BE49-F238E27FC236}">
                <a16:creationId xmlns:a16="http://schemas.microsoft.com/office/drawing/2014/main" id="{32FB5564-2CD6-436B-9091-5F911CCC7B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768342-C57C-4D5A-83DC-E1D6AB2B0E52}"/>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657636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03A7A-5EFD-4867-A7B5-C331FD8416A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27ED98-AF66-4277-AB83-439217C4DE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91CB61-DE96-4770-846A-E4C156F949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9A46F9-ED6D-40CF-B745-79A26044F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BA3FF9-FAAB-4F04-8747-22C6B25BA0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F8B1CB-932F-4F89-803A-D1CB662035E5}"/>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8" name="Footer Placeholder 7">
            <a:extLst>
              <a:ext uri="{FF2B5EF4-FFF2-40B4-BE49-F238E27FC236}">
                <a16:creationId xmlns:a16="http://schemas.microsoft.com/office/drawing/2014/main" id="{254947BF-6EEC-4FDD-A685-E8533218967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71875DE-ADE8-4A92-A3D2-B8E0289410A7}"/>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185930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36470B-A2B1-49E2-AD53-6DD250B11EB4}"/>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3" name="Footer Placeholder 2">
            <a:extLst>
              <a:ext uri="{FF2B5EF4-FFF2-40B4-BE49-F238E27FC236}">
                <a16:creationId xmlns:a16="http://schemas.microsoft.com/office/drawing/2014/main" id="{6AD765ED-FD61-4ABA-9664-EC1078D23BF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4D46923-7D5D-45FA-A6EC-5B02D0C2E748}"/>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2248393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DDA1D-B195-475D-A628-DD93F070FD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901180-AC6F-42D9-A0F3-26160062E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3CAA8D-3EC8-4981-BB20-777B8C9103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955CAA-3E7F-4B1A-9845-AAB40E2094DE}"/>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6" name="Footer Placeholder 5">
            <a:extLst>
              <a:ext uri="{FF2B5EF4-FFF2-40B4-BE49-F238E27FC236}">
                <a16:creationId xmlns:a16="http://schemas.microsoft.com/office/drawing/2014/main" id="{50E8642C-7A73-4A42-A710-2ABB45A911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E5F151-1ECF-4226-B53E-E75BAF94FDDB}"/>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130788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7EF34-BBA1-4BE8-944B-9D7EC718F2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35D775-1376-4CCF-96EE-4300DC5BCA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DFB507-5123-4004-ACA7-9896A6A921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3A2CFF-1CAF-4D37-B75B-0519488095E9}"/>
              </a:ext>
            </a:extLst>
          </p:cNvPr>
          <p:cNvSpPr>
            <a:spLocks noGrp="1"/>
          </p:cNvSpPr>
          <p:nvPr>
            <p:ph type="dt" sz="half" idx="10"/>
          </p:nvPr>
        </p:nvSpPr>
        <p:spPr/>
        <p:txBody>
          <a:bodyPr/>
          <a:lstStyle/>
          <a:p>
            <a:fld id="{D9BDC806-399C-4CC0-93E1-A68CF542A77A}" type="datetimeFigureOut">
              <a:rPr lang="en-GB" smtClean="0"/>
              <a:t>26/11/2020</a:t>
            </a:fld>
            <a:endParaRPr lang="en-GB"/>
          </a:p>
        </p:txBody>
      </p:sp>
      <p:sp>
        <p:nvSpPr>
          <p:cNvPr id="6" name="Footer Placeholder 5">
            <a:extLst>
              <a:ext uri="{FF2B5EF4-FFF2-40B4-BE49-F238E27FC236}">
                <a16:creationId xmlns:a16="http://schemas.microsoft.com/office/drawing/2014/main" id="{E1EF9C2B-7816-45F8-B0DF-4424D83535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8891E5-6DBB-462A-886A-071DDDAFF481}"/>
              </a:ext>
            </a:extLst>
          </p:cNvPr>
          <p:cNvSpPr>
            <a:spLocks noGrp="1"/>
          </p:cNvSpPr>
          <p:nvPr>
            <p:ph type="sldNum" sz="quarter" idx="12"/>
          </p:nvPr>
        </p:nvSpPr>
        <p:spPr/>
        <p:txBody>
          <a:bodyPr/>
          <a:lstStyle/>
          <a:p>
            <a:fld id="{7D866F74-2C65-451E-974E-6CC0B2042A47}" type="slidenum">
              <a:rPr lang="en-GB" smtClean="0"/>
              <a:t>‹#›</a:t>
            </a:fld>
            <a:endParaRPr lang="en-GB"/>
          </a:p>
        </p:txBody>
      </p:sp>
    </p:spTree>
    <p:extLst>
      <p:ext uri="{BB962C8B-B14F-4D97-AF65-F5344CB8AC3E}">
        <p14:creationId xmlns:p14="http://schemas.microsoft.com/office/powerpoint/2010/main" val="148103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749F01-DF0F-432F-B31B-F50EFD1A99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C0EB54E-5112-437D-99A0-E82459DB08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60615D-BECB-4C06-9C93-30721C9B9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DC806-399C-4CC0-93E1-A68CF542A77A}" type="datetimeFigureOut">
              <a:rPr lang="en-GB" smtClean="0"/>
              <a:t>26/11/2020</a:t>
            </a:fld>
            <a:endParaRPr lang="en-GB"/>
          </a:p>
        </p:txBody>
      </p:sp>
      <p:sp>
        <p:nvSpPr>
          <p:cNvPr id="5" name="Footer Placeholder 4">
            <a:extLst>
              <a:ext uri="{FF2B5EF4-FFF2-40B4-BE49-F238E27FC236}">
                <a16:creationId xmlns:a16="http://schemas.microsoft.com/office/drawing/2014/main" id="{176C04D7-CA08-4A36-809E-52530B944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849FBF-4D42-4C8B-92C4-48C34039C2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66F74-2C65-451E-974E-6CC0B2042A47}" type="slidenum">
              <a:rPr lang="en-GB" smtClean="0"/>
              <a:t>‹#›</a:t>
            </a:fld>
            <a:endParaRPr lang="en-GB"/>
          </a:p>
        </p:txBody>
      </p:sp>
    </p:spTree>
    <p:extLst>
      <p:ext uri="{BB962C8B-B14F-4D97-AF65-F5344CB8AC3E}">
        <p14:creationId xmlns:p14="http://schemas.microsoft.com/office/powerpoint/2010/main" val="481790790"/>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lldj@gmail.com" TargetMode="External"/><Relationship Id="rId2" Type="http://schemas.openxmlformats.org/officeDocument/2006/relationships/hyperlink" Target="https://weownit.org.uk/privatised-and-unprepared-nhs-supply-chain"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epsu.org/sites/default/files/article/files/EN_EFFICIENCY%20for%20web.pdf" TargetMode="External"/><Relationship Id="rId7" Type="http://schemas.openxmlformats.org/officeDocument/2006/relationships/hyperlink" Target="https://papers.ssrn.com/sol3/papers.cfm?abstract_id=2756220" TargetMode="External"/><Relationship Id="rId2" Type="http://schemas.openxmlformats.org/officeDocument/2006/relationships/hyperlink" Target="https://www.jcb.com/en-gb/news/2017/12/half-a-million-and-counting-as-major-engine-milestone-marked" TargetMode="External"/><Relationship Id="rId1" Type="http://schemas.openxmlformats.org/officeDocument/2006/relationships/slideLayout" Target="../slideLayouts/slideLayout3.xml"/><Relationship Id="rId6" Type="http://schemas.openxmlformats.org/officeDocument/2006/relationships/hyperlink" Target="https://mpra.ub.uni-muenchen.de/83167/" TargetMode="External"/><Relationship Id="rId5" Type="http://schemas.openxmlformats.org/officeDocument/2006/relationships/hyperlink" Target="https://www.researchgate.net/publication/304489247_The_effects_of_in-house_manufacturing_and_outsourcing_on_companies%27_profits_and_productivity" TargetMode="External"/><Relationship Id="rId4" Type="http://schemas.openxmlformats.org/officeDocument/2006/relationships/hyperlink" Target="https://link.springer.com/article/10.1007/s00191-008-0122-8"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vmicuk.com/news/planners-fast-tracking-of-uks-vaccines-manufacturing-and-innovation-centre-supercharges-delivery" TargetMode="External"/><Relationship Id="rId2" Type="http://schemas.openxmlformats.org/officeDocument/2006/relationships/hyperlink" Target="https://www.gov.uk/government/news/industrial-strategy-delivers-new-vaccines-manufacturing-centre-to-lead-the-fight-against-deadly-disease" TargetMode="Externa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hyperlink" Target="https://pharmafield.co.uk/opinion/distribution-and-scaling-up-a-covid-19-vaccine/" TargetMode="External"/><Relationship Id="rId4" Type="http://schemas.openxmlformats.org/officeDocument/2006/relationships/hyperlink" Target="https://www.vmicuk.com/news/vaccines-manufacturing-and-innovation-centre-expands-team-with-50-new-jobs-to-focus-on-covid-19-response-and-2021-operational-readines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prints.lse.ac.uk/68844/1/Reeves_Outsourcing%20cleaning%20.pdf" TargetMode="External"/><Relationship Id="rId3" Type="http://schemas.openxmlformats.org/officeDocument/2006/relationships/hyperlink" Target="https://www.insider.co.uk/news/nhs-scotland-signs-53m-contract-22614198" TargetMode="External"/><Relationship Id="rId7" Type="http://schemas.openxmlformats.org/officeDocument/2006/relationships/hyperlink" Target="https://www.dailyrecord.co.uk/news/politics/nicola-sturgeon-admits-error-flagship-22992667" TargetMode="External"/><Relationship Id="rId2" Type="http://schemas.openxmlformats.org/officeDocument/2006/relationships/hyperlink" Target="https://www.gov.scot/publications/personal-protective-equipment-ppe-covid-19-scotlands-action-plan/" TargetMode="External"/><Relationship Id="rId1" Type="http://schemas.openxmlformats.org/officeDocument/2006/relationships/slideLayout" Target="../slideLayouts/slideLayout3.xml"/><Relationship Id="rId6" Type="http://schemas.openxmlformats.org/officeDocument/2006/relationships/hyperlink" Target="https://www.thenational.scot/news/18529302.nearly-half-public-dont-trust-serco-deliver-virus-testing-scheme/" TargetMode="External"/><Relationship Id="rId5" Type="http://schemas.openxmlformats.org/officeDocument/2006/relationships/hyperlink" Target="https://www.gov.scot/publications/foi-202000053671/" TargetMode="External"/><Relationship Id="rId4" Type="http://schemas.openxmlformats.org/officeDocument/2006/relationships/hyperlink" Target="https://www.gov.uk/government/publications/personal-protective-equipment-ppe-strategy-stabilise-and-build-resilie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ec.europa.eu/eurostat/databrowser/view/GOV_10A_MAIN__custom_61854/default/table?lang=en"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ao.org.uk/report/government-procurement-during-the-covid-19-pandemic/" TargetMode="External"/><Relationship Id="rId1" Type="http://schemas.openxmlformats.org/officeDocument/2006/relationships/slideLayout" Target="../slideLayouts/slideLayout3.xml"/><Relationship Id="rId4" Type="http://schemas.openxmlformats.org/officeDocument/2006/relationships/hyperlink" Target="https://sophieehill.shinyapps.io/my-little-cron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theguardian.com/world/2020/nov/25/test-and-trace-fails-to-contact-110000-in-english-covid-hot-spots" TargetMode="External"/><Relationship Id="rId2" Type="http://schemas.openxmlformats.org/officeDocument/2006/relationships/hyperlink" Target="https://www.nao.org.uk/report/supplying-the-nhs-and-adult-social-care-sector-with-personal-protective-equipment-ppe/" TargetMode="External"/><Relationship Id="rId1" Type="http://schemas.openxmlformats.org/officeDocument/2006/relationships/slideLayout" Target="../slideLayouts/slideLayout3.xml"/><Relationship Id="rId4" Type="http://schemas.openxmlformats.org/officeDocument/2006/relationships/hyperlink" Target="https://publications.parliament.uk/pa/cm201314/cmselect/cmpubacc/uc294-i/uc29401.ht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ownit.org.uk/privatised-and-unprepared-nhs-supply-chain"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blog.tussell.com/en-gb/downloads/analysing-the-strategic-suppliers-to-government-pdf-download" TargetMode="External"/><Relationship Id="rId2" Type="http://schemas.openxmlformats.org/officeDocument/2006/relationships/hyperlink" Target="https://www.gov.uk/government/publications/strategic-suppliers" TargetMode="Externa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eownit.org.uk/privatised-and-unprepared-nhs-supply-chain" TargetMode="External"/><Relationship Id="rId2" Type="http://schemas.openxmlformats.org/officeDocument/2006/relationships/hyperlink" Target="http://www.paecon.net/PAEReview/issue84/HallNguyen84.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A82F-3A6B-410C-A3BA-3F056875B0F6}"/>
              </a:ext>
            </a:extLst>
          </p:cNvPr>
          <p:cNvSpPr>
            <a:spLocks noGrp="1"/>
          </p:cNvSpPr>
          <p:nvPr>
            <p:ph type="ctrTitle"/>
          </p:nvPr>
        </p:nvSpPr>
        <p:spPr>
          <a:xfrm>
            <a:off x="158262" y="742313"/>
            <a:ext cx="11887199" cy="3829687"/>
          </a:xfrm>
        </p:spPr>
        <p:txBody>
          <a:bodyPr anchor="t" anchorCtr="0">
            <a:normAutofit/>
          </a:bodyPr>
          <a:lstStyle/>
          <a:p>
            <a:r>
              <a:rPr lang="en-GB" dirty="0"/>
              <a:t>Problems with outsourcing and </a:t>
            </a:r>
            <a:r>
              <a:rPr lang="en-GB" dirty="0" err="1"/>
              <a:t>Covid</a:t>
            </a:r>
            <a:br>
              <a:rPr lang="en-GB" dirty="0"/>
            </a:br>
            <a:br>
              <a:rPr lang="en-GB" dirty="0"/>
            </a:br>
            <a:r>
              <a:rPr lang="en-GB" sz="2700" dirty="0"/>
              <a:t>We Own It webinar 26</a:t>
            </a:r>
            <a:r>
              <a:rPr lang="en-GB" sz="2700" baseline="30000" dirty="0"/>
              <a:t>th</a:t>
            </a:r>
            <a:r>
              <a:rPr lang="en-GB" sz="2700" dirty="0"/>
              <a:t> November 2020 </a:t>
            </a:r>
            <a:br>
              <a:rPr lang="en-GB" sz="2700" dirty="0"/>
            </a:br>
            <a:br>
              <a:rPr lang="en-GB" sz="2700" dirty="0"/>
            </a:br>
            <a:br>
              <a:rPr lang="en-GB" sz="2700" dirty="0"/>
            </a:br>
            <a:r>
              <a:rPr lang="en-GB" sz="2000" dirty="0"/>
              <a:t>This presentation is based around the report </a:t>
            </a:r>
            <a:r>
              <a:rPr lang="en-GB" sz="2000" dirty="0">
                <a:hlinkClick r:id="rId2"/>
              </a:rPr>
              <a:t>‘Privatised and Unprepared’</a:t>
            </a:r>
            <a:r>
              <a:rPr lang="en-GB" sz="2000" dirty="0"/>
              <a:t> </a:t>
            </a:r>
            <a:br>
              <a:rPr lang="en-GB" sz="2000" dirty="0"/>
            </a:br>
            <a:r>
              <a:rPr lang="en-GB" sz="2000" dirty="0"/>
              <a:t>which was co-authored by David Hall, John Lister, Cat Hobbs, Pascale Robinson, and Chris Jarvis, with additional material from Helen Mercer </a:t>
            </a:r>
          </a:p>
        </p:txBody>
      </p:sp>
      <p:sp>
        <p:nvSpPr>
          <p:cNvPr id="3" name="Subtitle 2">
            <a:extLst>
              <a:ext uri="{FF2B5EF4-FFF2-40B4-BE49-F238E27FC236}">
                <a16:creationId xmlns:a16="http://schemas.microsoft.com/office/drawing/2014/main" id="{D705B9E8-18A0-476C-B357-E37418F9F7E4}"/>
              </a:ext>
            </a:extLst>
          </p:cNvPr>
          <p:cNvSpPr>
            <a:spLocks noGrp="1"/>
          </p:cNvSpPr>
          <p:nvPr>
            <p:ph type="subTitle" idx="1"/>
          </p:nvPr>
        </p:nvSpPr>
        <p:spPr>
          <a:xfrm>
            <a:off x="1079863" y="5155199"/>
            <a:ext cx="10032274" cy="1307329"/>
          </a:xfrm>
        </p:spPr>
        <p:txBody>
          <a:bodyPr>
            <a:normAutofit lnSpcReduction="10000"/>
          </a:bodyPr>
          <a:lstStyle/>
          <a:p>
            <a:r>
              <a:rPr lang="en-GB" dirty="0"/>
              <a:t>David Hall </a:t>
            </a:r>
          </a:p>
          <a:p>
            <a:r>
              <a:rPr lang="en-GB" dirty="0"/>
              <a:t>Visiting professor PSIRU University of Greenwich</a:t>
            </a:r>
          </a:p>
          <a:p>
            <a:r>
              <a:rPr lang="en-GB" dirty="0">
                <a:hlinkClick r:id="rId3"/>
              </a:rPr>
              <a:t>halldj@gmail.com</a:t>
            </a:r>
            <a:r>
              <a:rPr lang="en-GB" dirty="0"/>
              <a:t> </a:t>
            </a:r>
          </a:p>
        </p:txBody>
      </p:sp>
    </p:spTree>
    <p:extLst>
      <p:ext uri="{BB962C8B-B14F-4D97-AF65-F5344CB8AC3E}">
        <p14:creationId xmlns:p14="http://schemas.microsoft.com/office/powerpoint/2010/main" val="737030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70C42-52A9-498B-B0C8-67C039FC6F22}"/>
              </a:ext>
            </a:extLst>
          </p:cNvPr>
          <p:cNvSpPr>
            <a:spLocks noGrp="1"/>
          </p:cNvSpPr>
          <p:nvPr>
            <p:ph type="title"/>
          </p:nvPr>
        </p:nvSpPr>
        <p:spPr>
          <a:xfrm>
            <a:off x="295364" y="86131"/>
            <a:ext cx="11681046" cy="627547"/>
          </a:xfrm>
        </p:spPr>
        <p:txBody>
          <a:bodyPr>
            <a:noAutofit/>
          </a:bodyPr>
          <a:lstStyle/>
          <a:p>
            <a:pPr marL="457200" lvl="1" eaLnBrk="0" fontAlgn="base" hangingPunct="0">
              <a:lnSpc>
                <a:spcPct val="100000"/>
              </a:lnSpc>
              <a:spcBef>
                <a:spcPct val="0"/>
              </a:spcBef>
              <a:spcAft>
                <a:spcPct val="0"/>
              </a:spcAft>
            </a:pPr>
            <a:r>
              <a:rPr lang="en-GB" sz="3200" b="1" dirty="0">
                <a:latin typeface="+mn-lt"/>
              </a:rPr>
              <a:t>Be like private sector: end outsourcing &gt; inhouse production</a:t>
            </a:r>
          </a:p>
        </p:txBody>
      </p:sp>
      <p:sp>
        <p:nvSpPr>
          <p:cNvPr id="4" name="TextBox 3">
            <a:extLst>
              <a:ext uri="{FF2B5EF4-FFF2-40B4-BE49-F238E27FC236}">
                <a16:creationId xmlns:a16="http://schemas.microsoft.com/office/drawing/2014/main" id="{A4A0F623-2B39-4E49-9581-C2883DCFCDDE}"/>
              </a:ext>
            </a:extLst>
          </p:cNvPr>
          <p:cNvSpPr txBox="1"/>
          <p:nvPr/>
        </p:nvSpPr>
        <p:spPr>
          <a:xfrm>
            <a:off x="295364" y="869796"/>
            <a:ext cx="11503913" cy="5865968"/>
          </a:xfrm>
          <a:prstGeom prst="rect">
            <a:avLst/>
          </a:prstGeom>
          <a:noFill/>
        </p:spPr>
        <p:txBody>
          <a:bodyPr wrap="square" rtlCol="0">
            <a:normAutofit fontScale="92500" lnSpcReduction="10000"/>
          </a:bodyPr>
          <a:lstStyle/>
          <a:p>
            <a:pPr marL="285750" indent="-285750">
              <a:buFont typeface="Arial" panose="020B0604020202020204" pitchFamily="34" charset="0"/>
              <a:buChar char="•"/>
            </a:pPr>
            <a:r>
              <a:rPr lang="en-GB" sz="2400" dirty="0">
                <a:latin typeface="+mn-lt"/>
                <a:hlinkClick r:id="rId2"/>
              </a:rPr>
              <a:t>JCB decide early 2000s to start producing its own engines</a:t>
            </a:r>
            <a:r>
              <a:rPr lang="en-GB" sz="2400" dirty="0">
                <a:latin typeface="+mn-lt"/>
              </a:rPr>
              <a:t>, not buy in, then make world-record beating own engine - and create 400 jobs in UK: “complete control and freedom to innovate”</a:t>
            </a:r>
          </a:p>
          <a:p>
            <a:r>
              <a:rPr lang="en-GB" sz="2400" dirty="0">
                <a:latin typeface="+mn-lt"/>
              </a:rPr>
              <a:t> </a:t>
            </a:r>
          </a:p>
          <a:p>
            <a:pPr marL="285750" indent="-285750">
              <a:buFont typeface="Arial" panose="020B0604020202020204" pitchFamily="34" charset="0"/>
              <a:buChar char="•"/>
            </a:pPr>
            <a:r>
              <a:rPr lang="en-GB" sz="2400" dirty="0" err="1"/>
              <a:t>cf</a:t>
            </a:r>
            <a:r>
              <a:rPr lang="en-GB" sz="2400" dirty="0"/>
              <a:t> Boeing outsource design of Dreamliner, disaster, brought </a:t>
            </a:r>
            <a:r>
              <a:rPr lang="en-GB" sz="2400" dirty="0">
                <a:hlinkClick r:id="rId3"/>
              </a:rPr>
              <a:t>“</a:t>
            </a:r>
            <a:r>
              <a:rPr lang="en-GB" sz="2400" dirty="0">
                <a:effectLst/>
                <a:hlinkClick r:id="rId3"/>
              </a:rPr>
              <a:t>huge amounts of work inhouse“</a:t>
            </a:r>
            <a:endParaRPr lang="en-GB" sz="2400" dirty="0"/>
          </a:p>
          <a:p>
            <a:pPr marL="285750" indent="-285750">
              <a:buFont typeface="Arial" panose="020B0604020202020204" pitchFamily="34" charset="0"/>
              <a:buChar char="•"/>
            </a:pPr>
            <a:endParaRPr lang="en-GB" sz="2400" dirty="0">
              <a:latin typeface="+mn-lt"/>
            </a:endParaRPr>
          </a:p>
          <a:p>
            <a:pPr marL="285750" indent="-285750">
              <a:buFont typeface="Arial" panose="020B0604020202020204" pitchFamily="34" charset="0"/>
              <a:buChar char="•"/>
            </a:pPr>
            <a:r>
              <a:rPr lang="en-GB" sz="2400" dirty="0">
                <a:effectLst/>
              </a:rPr>
              <a:t>“</a:t>
            </a:r>
            <a:r>
              <a:rPr lang="en-GB" sz="2400" dirty="0"/>
              <a:t>A growing number of empirical studies find a relationship between the outsourcing of activities and a long term </a:t>
            </a:r>
            <a:r>
              <a:rPr lang="en-GB" sz="2400" b="1" dirty="0"/>
              <a:t>loss</a:t>
            </a:r>
            <a:r>
              <a:rPr lang="en-GB" sz="2400" dirty="0"/>
              <a:t> of firm productivity growth…. large scale outsourcing restricts the scope for future organisational innovation, leading to lower productivity growth.” </a:t>
            </a:r>
            <a:r>
              <a:rPr lang="en-GB" sz="2400" dirty="0" err="1">
                <a:hlinkClick r:id="rId4"/>
              </a:rPr>
              <a:t>Windrum</a:t>
            </a:r>
            <a:r>
              <a:rPr lang="en-GB" sz="2400" dirty="0">
                <a:hlinkClick r:id="rId4"/>
              </a:rPr>
              <a:t> et al 2009 </a:t>
            </a:r>
            <a:endParaRPr lang="en-GB" sz="2400" dirty="0"/>
          </a:p>
          <a:p>
            <a:pPr marL="285750" indent="-285750">
              <a:buFont typeface="Arial" panose="020B0604020202020204" pitchFamily="34" charset="0"/>
              <a:buChar char="•"/>
            </a:pPr>
            <a:endParaRPr lang="en-GB" sz="2400" dirty="0">
              <a:effectLst/>
            </a:endParaRPr>
          </a:p>
          <a:p>
            <a:pPr marL="285750" indent="-285750">
              <a:buFont typeface="Arial" panose="020B0604020202020204" pitchFamily="34" charset="0"/>
              <a:buChar char="•"/>
            </a:pPr>
            <a:r>
              <a:rPr lang="en-GB" sz="2400" dirty="0"/>
              <a:t>“empirical evidence … In contrast to common belief and management practices, extensive out-sourcing of manufacturing activities has a strong negative impact on a firm's profit and total factor productivity (TFP). …sub-par product variant and delivery inflexibility of far-shore suppliers or internally disturbed competence formation and value creation processes are in many cases overcompensating the supposed cost benefits of outsourcing.”  </a:t>
            </a:r>
            <a:r>
              <a:rPr lang="en-GB" sz="2400" dirty="0">
                <a:hlinkClick r:id="rId5"/>
              </a:rPr>
              <a:t>Kinkel et al 2016 </a:t>
            </a:r>
            <a:endParaRPr lang="en-GB" sz="2400" dirty="0"/>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t>
            </a:r>
            <a:r>
              <a:rPr lang="en-GB" sz="2400" dirty="0" err="1">
                <a:effectLst/>
              </a:rPr>
              <a:t>backshoring</a:t>
            </a:r>
            <a:r>
              <a:rPr lang="en-GB" sz="2400" dirty="0">
                <a:effectLst/>
              </a:rPr>
              <a:t> …provides higher productivity and flexibility” </a:t>
            </a:r>
            <a:r>
              <a:rPr lang="en-GB" sz="2400" dirty="0" err="1">
                <a:effectLst/>
                <a:hlinkClick r:id="rId6"/>
              </a:rPr>
              <a:t>Dachs</a:t>
            </a:r>
            <a:r>
              <a:rPr lang="en-GB" sz="2400" dirty="0">
                <a:effectLst/>
                <a:hlinkClick r:id="rId6"/>
              </a:rPr>
              <a:t> et al 2017 </a:t>
            </a:r>
            <a:endParaRPr lang="en-GB" sz="2400" dirty="0">
              <a:effectLst/>
            </a:endParaRPr>
          </a:p>
          <a:p>
            <a:pPr marL="285750" indent="-285750">
              <a:buFont typeface="Arial" panose="020B0604020202020204" pitchFamily="34" charset="0"/>
              <a:buChar char="•"/>
            </a:pPr>
            <a:endParaRPr lang="en-GB" sz="2400" dirty="0">
              <a:effectLst/>
            </a:endParaRPr>
          </a:p>
          <a:p>
            <a:pPr marL="285750" indent="-285750">
              <a:buFont typeface="Arial" panose="020B0604020202020204" pitchFamily="34" charset="0"/>
              <a:buChar char="•"/>
            </a:pPr>
            <a:r>
              <a:rPr lang="en-GB" sz="2400" dirty="0"/>
              <a:t>“the 65% decline in R&amp;D productivity appears to stem from substantial reallocation of R&amp;D to outsourced execution,” </a:t>
            </a:r>
            <a:r>
              <a:rPr lang="en-GB" sz="2400" dirty="0">
                <a:hlinkClick r:id="rId7"/>
              </a:rPr>
              <a:t>Knott 2020 (USA)</a:t>
            </a:r>
            <a:endParaRPr lang="en-GB" sz="2400" dirty="0">
              <a:effectLst/>
            </a:endParaRPr>
          </a:p>
        </p:txBody>
      </p:sp>
    </p:spTree>
    <p:extLst>
      <p:ext uri="{BB962C8B-B14F-4D97-AF65-F5344CB8AC3E}">
        <p14:creationId xmlns:p14="http://schemas.microsoft.com/office/powerpoint/2010/main" val="724773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4B95F-7A41-41F2-B44C-70FBCF5BD57B}"/>
              </a:ext>
            </a:extLst>
          </p:cNvPr>
          <p:cNvSpPr>
            <a:spLocks noGrp="1"/>
          </p:cNvSpPr>
          <p:nvPr>
            <p:ph type="title"/>
          </p:nvPr>
        </p:nvSpPr>
        <p:spPr>
          <a:xfrm>
            <a:off x="838200" y="274463"/>
            <a:ext cx="10515600" cy="449965"/>
          </a:xfrm>
        </p:spPr>
        <p:txBody>
          <a:bodyPr>
            <a:normAutofit fontScale="90000"/>
          </a:bodyPr>
          <a:lstStyle/>
          <a:p>
            <a:r>
              <a:rPr lang="en-GB" sz="3600" b="1" dirty="0"/>
              <a:t>….Even public sector manufacturing? Yes, already – for vaccines</a:t>
            </a:r>
          </a:p>
        </p:txBody>
      </p:sp>
      <p:sp>
        <p:nvSpPr>
          <p:cNvPr id="4" name="Rectangle 1">
            <a:extLst>
              <a:ext uri="{FF2B5EF4-FFF2-40B4-BE49-F238E27FC236}">
                <a16:creationId xmlns:a16="http://schemas.microsoft.com/office/drawing/2014/main" id="{F51BF655-9F16-479D-BDCF-21058B037511}"/>
              </a:ext>
            </a:extLst>
          </p:cNvPr>
          <p:cNvSpPr>
            <a:spLocks noGrp="1" noChangeArrowheads="1"/>
          </p:cNvSpPr>
          <p:nvPr>
            <p:ph idx="1"/>
          </p:nvPr>
        </p:nvSpPr>
        <p:spPr bwMode="auto">
          <a:xfrm>
            <a:off x="1002322" y="3660544"/>
            <a:ext cx="984738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4E204DBB-FC85-4841-9984-A58438F01114}"/>
              </a:ext>
            </a:extLst>
          </p:cNvPr>
          <p:cNvSpPr txBox="1"/>
          <p:nvPr/>
        </p:nvSpPr>
        <p:spPr>
          <a:xfrm>
            <a:off x="312235" y="2662965"/>
            <a:ext cx="11619570" cy="3973463"/>
          </a:xfrm>
          <a:prstGeom prst="rect">
            <a:avLst/>
          </a:prstGeom>
          <a:noFill/>
        </p:spPr>
        <p:txBody>
          <a:bodyPr wrap="square">
            <a:noAutofit/>
          </a:bodyPr>
          <a:lstStyle/>
          <a:p>
            <a:pPr marL="342900" indent="-342900">
              <a:buFont typeface="Arial" panose="020B0604020202020204" pitchFamily="34" charset="0"/>
              <a:buChar char="•"/>
            </a:pPr>
            <a:r>
              <a:rPr lang="en-GB" sz="2800" dirty="0"/>
              <a:t>successive Tory governments have invested £300m. in public sector capacity for manufacturing vaccines – and accelerated under </a:t>
            </a:r>
            <a:r>
              <a:rPr lang="en-GB" sz="2800" dirty="0" err="1"/>
              <a:t>Covid</a:t>
            </a:r>
            <a:r>
              <a:rPr lang="en-GB" sz="2800" dirty="0"/>
              <a:t>. To be applauded!</a:t>
            </a:r>
          </a:p>
          <a:p>
            <a:pPr marL="342900" indent="-342900">
              <a:buFont typeface="Arial" panose="020B0604020202020204" pitchFamily="34" charset="0"/>
              <a:buChar char="•"/>
            </a:pPr>
            <a:endParaRPr lang="en-GB" sz="2800" dirty="0"/>
          </a:p>
          <a:p>
            <a:pPr marL="800100" lvl="1" indent="-342900">
              <a:buFont typeface="Arial" panose="020B0604020202020204" pitchFamily="34" charset="0"/>
              <a:buChar char="•"/>
            </a:pPr>
            <a:r>
              <a:rPr lang="en-GB" sz="2800" dirty="0"/>
              <a:t>T May govt </a:t>
            </a:r>
            <a:r>
              <a:rPr lang="en-GB" sz="2800" dirty="0">
                <a:hlinkClick r:id="rId2"/>
              </a:rPr>
              <a:t>invests £66m. in 2018 in new vaccine manufacturer VMIC</a:t>
            </a:r>
            <a:endParaRPr lang="en-GB" sz="2800" dirty="0"/>
          </a:p>
          <a:p>
            <a:pPr marL="800100" lvl="1" indent="-342900">
              <a:buFont typeface="Arial" panose="020B0604020202020204" pitchFamily="34" charset="0"/>
              <a:buChar char="•"/>
            </a:pPr>
            <a:r>
              <a:rPr lang="en-GB" sz="2800" dirty="0"/>
              <a:t>expanded by Boris:  </a:t>
            </a:r>
          </a:p>
          <a:p>
            <a:pPr marL="1257300" lvl="2" indent="-342900">
              <a:buFont typeface="Arial" panose="020B0604020202020204" pitchFamily="34" charset="0"/>
              <a:buChar char="•"/>
            </a:pPr>
            <a:r>
              <a:rPr lang="en-GB" sz="2800" dirty="0"/>
              <a:t>extra £93m. </a:t>
            </a:r>
            <a:r>
              <a:rPr lang="en-GB" sz="2800" dirty="0">
                <a:hlinkClick r:id="rId3"/>
              </a:rPr>
              <a:t>for VMIC to be completed early </a:t>
            </a:r>
            <a:r>
              <a:rPr lang="en-GB" sz="2800" dirty="0"/>
              <a:t>in March 2021</a:t>
            </a:r>
          </a:p>
          <a:p>
            <a:pPr marL="1257300" lvl="2" indent="-342900">
              <a:buFont typeface="Arial" panose="020B0604020202020204" pitchFamily="34" charset="0"/>
              <a:buChar char="•"/>
            </a:pPr>
            <a:r>
              <a:rPr lang="en-GB" sz="2800" dirty="0"/>
              <a:t>Invests £38m. in </a:t>
            </a:r>
            <a:r>
              <a:rPr lang="en-GB" sz="2800" dirty="0">
                <a:hlinkClick r:id="rId4"/>
              </a:rPr>
              <a:t>early ‘virtual’ VMIC capacity , now employing 60</a:t>
            </a:r>
            <a:endParaRPr lang="en-GB" sz="2800" dirty="0"/>
          </a:p>
          <a:p>
            <a:pPr marL="1257300" lvl="2" indent="-342900">
              <a:buFont typeface="Arial" panose="020B0604020202020204" pitchFamily="34" charset="0"/>
              <a:buChar char="•"/>
            </a:pPr>
            <a:r>
              <a:rPr lang="en-GB" sz="2800" dirty="0"/>
              <a:t>invests £100m in 2</a:t>
            </a:r>
            <a:r>
              <a:rPr lang="en-GB" sz="2800" baseline="30000" dirty="0"/>
              <a:t>nd</a:t>
            </a:r>
            <a:r>
              <a:rPr lang="en-GB" sz="2800" dirty="0"/>
              <a:t> </a:t>
            </a:r>
            <a:r>
              <a:rPr lang="en-GB" sz="2800" dirty="0">
                <a:hlinkClick r:id="rId5"/>
              </a:rPr>
              <a:t>public sector facility in  Braintree</a:t>
            </a:r>
            <a:r>
              <a:rPr lang="en-GB" sz="2800" dirty="0"/>
              <a:t>, ready Dec 2021</a:t>
            </a:r>
          </a:p>
          <a:p>
            <a:pPr marL="1257300" lvl="2" indent="-342900">
              <a:buFont typeface="Arial" panose="020B0604020202020204" pitchFamily="34" charset="0"/>
              <a:buChar char="•"/>
            </a:pPr>
            <a:endParaRPr lang="en-GB" sz="2800" dirty="0"/>
          </a:p>
        </p:txBody>
      </p:sp>
      <p:pic>
        <p:nvPicPr>
          <p:cNvPr id="10" name="Picture 9">
            <a:extLst>
              <a:ext uri="{FF2B5EF4-FFF2-40B4-BE49-F238E27FC236}">
                <a16:creationId xmlns:a16="http://schemas.microsoft.com/office/drawing/2014/main" id="{F7FB5E7C-B86F-44F1-BA46-E6385C32F6C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56157" y="815090"/>
            <a:ext cx="3493465" cy="1757213"/>
          </a:xfrm>
          <a:prstGeom prst="rect">
            <a:avLst/>
          </a:prstGeom>
        </p:spPr>
      </p:pic>
    </p:spTree>
    <p:extLst>
      <p:ext uri="{BB962C8B-B14F-4D97-AF65-F5344CB8AC3E}">
        <p14:creationId xmlns:p14="http://schemas.microsoft.com/office/powerpoint/2010/main" val="1711965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8A11-BD54-49B5-9C54-C166D1EAFA9A}"/>
              </a:ext>
            </a:extLst>
          </p:cNvPr>
          <p:cNvSpPr>
            <a:spLocks noGrp="1"/>
          </p:cNvSpPr>
          <p:nvPr>
            <p:ph type="title"/>
          </p:nvPr>
        </p:nvSpPr>
        <p:spPr>
          <a:xfrm>
            <a:off x="535259" y="365125"/>
            <a:ext cx="10818541" cy="950719"/>
          </a:xfrm>
        </p:spPr>
        <p:txBody>
          <a:bodyPr>
            <a:normAutofit fontScale="90000"/>
          </a:bodyPr>
          <a:lstStyle/>
          <a:p>
            <a:pPr algn="ctr"/>
            <a:r>
              <a:rPr lang="en-GB" sz="3200" b="1" dirty="0"/>
              <a:t>Rebuilding a public and local workforce, lessons from devolution </a:t>
            </a:r>
            <a:br>
              <a:rPr lang="en-GB" sz="3200" b="1" dirty="0"/>
            </a:br>
            <a:r>
              <a:rPr lang="en-GB" sz="3200" b="1" dirty="0"/>
              <a:t>- local PPE, direct TTT, ban on outsourcing hospital cleaning</a:t>
            </a:r>
          </a:p>
        </p:txBody>
      </p:sp>
      <p:sp>
        <p:nvSpPr>
          <p:cNvPr id="3" name="Content Placeholder 2">
            <a:extLst>
              <a:ext uri="{FF2B5EF4-FFF2-40B4-BE49-F238E27FC236}">
                <a16:creationId xmlns:a16="http://schemas.microsoft.com/office/drawing/2014/main" id="{1B48A3D2-13F1-423D-9AC6-7F5C32733244}"/>
              </a:ext>
            </a:extLst>
          </p:cNvPr>
          <p:cNvSpPr>
            <a:spLocks noGrp="1"/>
          </p:cNvSpPr>
          <p:nvPr>
            <p:ph idx="1"/>
          </p:nvPr>
        </p:nvSpPr>
        <p:spPr>
          <a:xfrm>
            <a:off x="838200" y="1315844"/>
            <a:ext cx="10515600" cy="5352585"/>
          </a:xfrm>
        </p:spPr>
        <p:txBody>
          <a:bodyPr>
            <a:noAutofit/>
          </a:bodyPr>
          <a:lstStyle/>
          <a:p>
            <a:r>
              <a:rPr lang="en-GB" sz="2000" dirty="0"/>
              <a:t>PPE:  “A number of Scottish firms offered their help and adapted production lines quickly towards the supply of PPE and materials used for PPE manufacture, and between March and August 2020 production was established in Scotland alongside wider UK manufacture. Over the winter period we expect that nearly half of all PPE supplied will be manufactured in Scotland.” </a:t>
            </a:r>
            <a:r>
              <a:rPr lang="en-GB" sz="2000" dirty="0">
                <a:hlinkClick r:id="rId2"/>
              </a:rPr>
              <a:t>Scottish Govt </a:t>
            </a:r>
            <a:r>
              <a:rPr lang="en-GB" sz="2000" dirty="0" err="1">
                <a:hlinkClick r:id="rId2"/>
              </a:rPr>
              <a:t>Covid</a:t>
            </a:r>
            <a:r>
              <a:rPr lang="en-GB" sz="2000" dirty="0">
                <a:hlinkClick r:id="rId2"/>
              </a:rPr>
              <a:t> PPE action plan Oct 2020</a:t>
            </a:r>
            <a:r>
              <a:rPr lang="en-GB" sz="2000" dirty="0"/>
              <a:t>  (though this includes Globus firm </a:t>
            </a:r>
            <a:r>
              <a:rPr lang="en-GB" sz="2000" dirty="0">
                <a:hlinkClick r:id="rId3"/>
              </a:rPr>
              <a:t>Alpha Solway, via Arco...)</a:t>
            </a:r>
            <a:endParaRPr lang="en-GB" sz="2000" dirty="0"/>
          </a:p>
          <a:p>
            <a:pPr lvl="1"/>
            <a:r>
              <a:rPr lang="en-GB" sz="2000" dirty="0"/>
              <a:t>Note also </a:t>
            </a:r>
            <a:r>
              <a:rPr lang="en-GB" sz="2000" dirty="0">
                <a:hlinkClick r:id="rId4"/>
              </a:rPr>
              <a:t>DHSC plan Sept 2020 </a:t>
            </a:r>
            <a:r>
              <a:rPr lang="en-GB" sz="2000" dirty="0"/>
              <a:t>says hopes for 70% UK </a:t>
            </a:r>
            <a:r>
              <a:rPr lang="en-GB" sz="2000" dirty="0" err="1"/>
              <a:t>mfg</a:t>
            </a:r>
            <a:r>
              <a:rPr lang="en-GB" sz="2000" dirty="0"/>
              <a:t> of PPE, except gloves.</a:t>
            </a:r>
          </a:p>
          <a:p>
            <a:endParaRPr lang="en-GB" sz="2000" dirty="0"/>
          </a:p>
          <a:p>
            <a:r>
              <a:rPr lang="en-GB" sz="2000" dirty="0"/>
              <a:t>Test, track, trace:  NHS Scotland </a:t>
            </a:r>
            <a:r>
              <a:rPr lang="en-GB" sz="2000" dirty="0">
                <a:hlinkClick r:id="rId5"/>
              </a:rPr>
              <a:t>employs 2000+ staff </a:t>
            </a:r>
            <a:r>
              <a:rPr lang="en-GB" sz="2000" dirty="0"/>
              <a:t>as tracers, </a:t>
            </a:r>
            <a:r>
              <a:rPr lang="en-GB" sz="2000" dirty="0">
                <a:hlinkClick r:id="rId6"/>
              </a:rPr>
              <a:t>not outsourced </a:t>
            </a:r>
            <a:r>
              <a:rPr lang="en-GB" sz="2000" dirty="0"/>
              <a:t>to Serco et al, Sturgeon </a:t>
            </a:r>
            <a:r>
              <a:rPr lang="en-GB" sz="2000" dirty="0" err="1"/>
              <a:t>claims“Test</a:t>
            </a:r>
            <a:r>
              <a:rPr lang="en-GB" sz="2000" dirty="0"/>
              <a:t> and Protect is </a:t>
            </a:r>
            <a:r>
              <a:rPr lang="en-GB" sz="2000" dirty="0">
                <a:hlinkClick r:id="rId7"/>
              </a:rPr>
              <a:t>working well</a:t>
            </a:r>
            <a:r>
              <a:rPr lang="en-GB" sz="2000" dirty="0"/>
              <a:t>” despite some problems</a:t>
            </a:r>
          </a:p>
          <a:p>
            <a:endParaRPr lang="en-GB" sz="2000" dirty="0"/>
          </a:p>
          <a:p>
            <a:r>
              <a:rPr lang="en-GB" sz="2000" dirty="0"/>
              <a:t>Hospital cleaning insourced: “</a:t>
            </a:r>
            <a:r>
              <a:rPr lang="en-GB" sz="2000" dirty="0">
                <a:effectLst/>
              </a:rPr>
              <a:t>There has been extensive outsourcing of hospital cleaning services in the NHS in England [but] the Scottish, Welsh, and Northern Irish health services have rejected outsourcing of hospital cleaning. …In 126 English acute hospital Trusts during 2010-2014, we find that outsourcing cleaning services was associated with greater incidence of MRSA, fewer cleaning staff per hospital bed, worse patient perceptions of cleanliness and staff perceptions of availability of handwashing facilities. However, outsourcing was also associated with lower economic costs….”  </a:t>
            </a:r>
            <a:r>
              <a:rPr lang="en-GB" sz="2000" dirty="0" err="1">
                <a:effectLst/>
                <a:hlinkClick r:id="rId8"/>
              </a:rPr>
              <a:t>Toffolutti</a:t>
            </a:r>
            <a:r>
              <a:rPr lang="en-GB" sz="2000" dirty="0">
                <a:effectLst/>
                <a:hlinkClick r:id="rId8"/>
              </a:rPr>
              <a:t> et al 2016</a:t>
            </a:r>
            <a:endParaRPr lang="en-GB" sz="2000" dirty="0"/>
          </a:p>
        </p:txBody>
      </p:sp>
    </p:spTree>
    <p:extLst>
      <p:ext uri="{BB962C8B-B14F-4D97-AF65-F5344CB8AC3E}">
        <p14:creationId xmlns:p14="http://schemas.microsoft.com/office/powerpoint/2010/main" val="841536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ADEF3-DA12-4127-9DD6-DC1669A4F2FB}"/>
              </a:ext>
            </a:extLst>
          </p:cNvPr>
          <p:cNvSpPr>
            <a:spLocks noGrp="1"/>
          </p:cNvSpPr>
          <p:nvPr>
            <p:ph type="title"/>
          </p:nvPr>
        </p:nvSpPr>
        <p:spPr>
          <a:xfrm>
            <a:off x="252044" y="943009"/>
            <a:ext cx="7892777" cy="496685"/>
          </a:xfrm>
        </p:spPr>
        <p:txBody>
          <a:bodyPr>
            <a:noAutofit/>
          </a:bodyPr>
          <a:lstStyle/>
          <a:p>
            <a:pPr algn="ctr"/>
            <a:br>
              <a:rPr lang="en-GB" sz="2400" b="1" dirty="0">
                <a:effectLst/>
                <a:latin typeface="Calibri" panose="020F0502020204030204" pitchFamily="34" charset="0"/>
                <a:ea typeface="Times New Roman" panose="02020603050405020304" pitchFamily="18" charset="0"/>
                <a:cs typeface="Calibri" panose="020F0502020204030204" pitchFamily="34" charset="0"/>
              </a:rPr>
            </a:br>
            <a:r>
              <a:rPr lang="en-GB" sz="2000" b="1" dirty="0">
                <a:effectLst/>
                <a:latin typeface="Calibri" panose="020F0502020204030204" pitchFamily="34" charset="0"/>
                <a:ea typeface="Times New Roman" panose="02020603050405020304" pitchFamily="18" charset="0"/>
                <a:cs typeface="Calibri" panose="020F0502020204030204" pitchFamily="34" charset="0"/>
              </a:rPr>
              <a:t>Public expenditure on workers and suppliers, EU &amp; UK 2019</a:t>
            </a:r>
            <a:br>
              <a:rPr lang="en-GB" sz="2000" b="1" dirty="0">
                <a:effectLst/>
                <a:latin typeface="Calibri" panose="020F0502020204030204" pitchFamily="34" charset="0"/>
                <a:ea typeface="Times New Roman" panose="02020603050405020304" pitchFamily="18" charset="0"/>
                <a:cs typeface="Times New Roman" panose="02020603050405020304" pitchFamily="18" charset="0"/>
              </a:rPr>
            </a:br>
            <a:endParaRPr lang="en-GB" sz="2000" dirty="0"/>
          </a:p>
        </p:txBody>
      </p:sp>
      <p:sp>
        <p:nvSpPr>
          <p:cNvPr id="3" name="Content Placeholder 2">
            <a:extLst>
              <a:ext uri="{FF2B5EF4-FFF2-40B4-BE49-F238E27FC236}">
                <a16:creationId xmlns:a16="http://schemas.microsoft.com/office/drawing/2014/main" id="{ADEF9AEA-62E5-4921-9BD8-F7B29AE6170C}"/>
              </a:ext>
            </a:extLst>
          </p:cNvPr>
          <p:cNvSpPr>
            <a:spLocks noGrp="1"/>
          </p:cNvSpPr>
          <p:nvPr>
            <p:ph idx="1"/>
          </p:nvPr>
        </p:nvSpPr>
        <p:spPr>
          <a:xfrm rot="10800000" flipV="1">
            <a:off x="838198" y="6025108"/>
            <a:ext cx="10785232" cy="725120"/>
          </a:xfrm>
        </p:spPr>
        <p:txBody>
          <a:bodyPr>
            <a:no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Eurostat Government revenue, expenditure and main aggregates.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GOV_10A_MAIN</a:t>
            </a:r>
            <a:r>
              <a:rPr lang="en-GB" sz="1800" dirty="0">
                <a:effectLst/>
                <a:latin typeface="Calibri" panose="020F0502020204030204" pitchFamily="34" charset="0"/>
                <a:ea typeface="Calibri" panose="020F0502020204030204" pitchFamily="34" charset="0"/>
                <a:cs typeface="Times New Roman" panose="02020603050405020304" pitchFamily="18" charset="0"/>
              </a:rPr>
              <a:t>  last update: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22/06/2020</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https://ec.europa.eu/eurostat/databrowser/view/GOV_10A_MAIN__custom_61854/default/table?lang=en</a:t>
            </a:r>
            <a:endParaRPr lang="en-GB" sz="1800" dirty="0"/>
          </a:p>
        </p:txBody>
      </p:sp>
      <p:graphicFrame>
        <p:nvGraphicFramePr>
          <p:cNvPr id="4" name="Table 3">
            <a:extLst>
              <a:ext uri="{FF2B5EF4-FFF2-40B4-BE49-F238E27FC236}">
                <a16:creationId xmlns:a16="http://schemas.microsoft.com/office/drawing/2014/main" id="{CD0C0512-5174-4F8F-82DD-490CF4AEFA72}"/>
              </a:ext>
            </a:extLst>
          </p:cNvPr>
          <p:cNvGraphicFramePr>
            <a:graphicFrameLocks noGrp="1"/>
          </p:cNvGraphicFramePr>
          <p:nvPr>
            <p:extLst>
              <p:ext uri="{D42A27DB-BD31-4B8C-83A1-F6EECF244321}">
                <p14:modId xmlns:p14="http://schemas.microsoft.com/office/powerpoint/2010/main" val="2745054168"/>
              </p:ext>
            </p:extLst>
          </p:nvPr>
        </p:nvGraphicFramePr>
        <p:xfrm>
          <a:off x="252045" y="1549816"/>
          <a:ext cx="7892777" cy="4365171"/>
        </p:xfrm>
        <a:graphic>
          <a:graphicData uri="http://schemas.openxmlformats.org/drawingml/2006/table">
            <a:tbl>
              <a:tblPr firstRow="1" firstCol="1" bandRow="1"/>
              <a:tblGrid>
                <a:gridCol w="2535760">
                  <a:extLst>
                    <a:ext uri="{9D8B030D-6E8A-4147-A177-3AD203B41FA5}">
                      <a16:colId xmlns:a16="http://schemas.microsoft.com/office/drawing/2014/main" val="2921866308"/>
                    </a:ext>
                  </a:extLst>
                </a:gridCol>
                <a:gridCol w="941134">
                  <a:extLst>
                    <a:ext uri="{9D8B030D-6E8A-4147-A177-3AD203B41FA5}">
                      <a16:colId xmlns:a16="http://schemas.microsoft.com/office/drawing/2014/main" val="2733094228"/>
                    </a:ext>
                  </a:extLst>
                </a:gridCol>
                <a:gridCol w="1717288">
                  <a:extLst>
                    <a:ext uri="{9D8B030D-6E8A-4147-A177-3AD203B41FA5}">
                      <a16:colId xmlns:a16="http://schemas.microsoft.com/office/drawing/2014/main" val="2174800259"/>
                    </a:ext>
                  </a:extLst>
                </a:gridCol>
                <a:gridCol w="1471961">
                  <a:extLst>
                    <a:ext uri="{9D8B030D-6E8A-4147-A177-3AD203B41FA5}">
                      <a16:colId xmlns:a16="http://schemas.microsoft.com/office/drawing/2014/main" val="3571093169"/>
                    </a:ext>
                  </a:extLst>
                </a:gridCol>
                <a:gridCol w="1226634">
                  <a:extLst>
                    <a:ext uri="{9D8B030D-6E8A-4147-A177-3AD203B41FA5}">
                      <a16:colId xmlns:a16="http://schemas.microsoft.com/office/drawing/2014/main" val="2522854882"/>
                    </a:ext>
                  </a:extLst>
                </a:gridCol>
              </a:tblGrid>
              <a:tr h="1279634">
                <a:tc>
                  <a:txBody>
                    <a:bodyPr/>
                    <a:lstStyle/>
                    <a:p>
                      <a:pPr>
                        <a:lnSpc>
                          <a:spcPct val="107000"/>
                        </a:lnSpc>
                      </a:pPr>
                      <a:r>
                        <a:rPr lang="en-GB" sz="2400" b="0" i="1" dirty="0">
                          <a:effectLst/>
                          <a:latin typeface="Calibri" panose="020F0502020204030204" pitchFamily="34" charset="0"/>
                          <a:ea typeface="Times New Roman" panose="02020603050405020304" pitchFamily="18" charset="0"/>
                          <a:cs typeface="Calibri" panose="020F0502020204030204" pitchFamily="34" charset="0"/>
                        </a:rPr>
                        <a:t>% of GDP, 2019 </a:t>
                      </a:r>
                      <a:endParaRPr lang="en-GB" sz="2400" b="0" i="1" dirty="0">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2400" b="1" dirty="0">
                          <a:effectLst/>
                          <a:latin typeface="Calibri" panose="020F0502020204030204" pitchFamily="34" charset="0"/>
                          <a:ea typeface="Times New Roman" panose="02020603050405020304" pitchFamily="18" charset="0"/>
                          <a:cs typeface="Calibri" panose="020F0502020204030204" pitchFamily="34" charset="0"/>
                        </a:rPr>
                        <a:t>Total govt exp</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2400" b="1" dirty="0" err="1">
                          <a:effectLst/>
                          <a:latin typeface="Calibri" panose="020F0502020204030204" pitchFamily="34" charset="0"/>
                          <a:ea typeface="Times New Roman" panose="02020603050405020304" pitchFamily="18" charset="0"/>
                          <a:cs typeface="Calibri" panose="020F0502020204030204" pitchFamily="34" charset="0"/>
                        </a:rPr>
                        <a:t>Paybill</a:t>
                      </a:r>
                      <a:r>
                        <a:rPr lang="en-GB" sz="2400" b="1" dirty="0">
                          <a:effectLst/>
                          <a:latin typeface="Calibri" panose="020F0502020204030204" pitchFamily="34" charset="0"/>
                          <a:ea typeface="Times New Roman" panose="02020603050405020304" pitchFamily="18" charset="0"/>
                          <a:cs typeface="Calibri" panose="020F0502020204030204" pitchFamily="34" charset="0"/>
                        </a:rPr>
                        <a:t> of public employees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2400" b="1" dirty="0">
                          <a:effectLst/>
                          <a:latin typeface="Calibri" panose="020F0502020204030204" pitchFamily="34" charset="0"/>
                          <a:ea typeface="Times New Roman" panose="02020603050405020304" pitchFamily="18" charset="0"/>
                          <a:cs typeface="Calibri" panose="020F0502020204030204" pitchFamily="34" charset="0"/>
                        </a:rPr>
                        <a:t>Purchases of goods &amp; services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2400" b="1" dirty="0">
                          <a:effectLst/>
                          <a:latin typeface="Calibri" panose="020F0502020204030204" pitchFamily="34" charset="0"/>
                          <a:ea typeface="Times New Roman" panose="02020603050405020304" pitchFamily="18" charset="0"/>
                          <a:cs typeface="Calibri" panose="020F0502020204030204" pitchFamily="34" charset="0"/>
                        </a:rPr>
                        <a:t>Other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4572189"/>
                  </a:ext>
                </a:extLst>
              </a:tr>
              <a:tr h="467432">
                <a:tc>
                  <a:txBody>
                    <a:bodyPr/>
                    <a:lstStyle/>
                    <a:p>
                      <a:pPr>
                        <a:lnSpc>
                          <a:spcPct val="107000"/>
                        </a:lnSpc>
                        <a:spcAft>
                          <a:spcPts val="800"/>
                        </a:spcAft>
                      </a:pPr>
                      <a:r>
                        <a:rPr lang="en-GB"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EU 28</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r">
                        <a:lnSpc>
                          <a:spcPct val="107000"/>
                        </a:lnSpc>
                        <a:spcAft>
                          <a:spcPts val="800"/>
                        </a:spcAft>
                      </a:pPr>
                      <a:r>
                        <a:rPr lang="en-GB" sz="2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45.8</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r">
                        <a:lnSpc>
                          <a:spcPct val="107000"/>
                        </a:lnSpc>
                        <a:spcAft>
                          <a:spcPts val="800"/>
                        </a:spcAft>
                      </a:pPr>
                      <a:r>
                        <a:rPr lang="en-GB" sz="2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r">
                        <a:lnSpc>
                          <a:spcPct val="107000"/>
                        </a:lnSpc>
                        <a:spcAft>
                          <a:spcPts val="800"/>
                        </a:spcAft>
                      </a:pPr>
                      <a:r>
                        <a:rPr lang="en-GB" sz="2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5.9</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r">
                        <a:lnSpc>
                          <a:spcPct val="107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29.9</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57469771"/>
                  </a:ext>
                </a:extLst>
              </a:tr>
              <a:tr h="343526">
                <a:tc>
                  <a:txBody>
                    <a:bodyPr/>
                    <a:lstStyle/>
                    <a:p>
                      <a:pPr>
                        <a:lnSpc>
                          <a:spcPct val="107000"/>
                        </a:lnSpc>
                        <a:spcAft>
                          <a:spcPts val="800"/>
                        </a:spcAft>
                      </a:pPr>
                      <a:r>
                        <a:rPr lang="en-GB" sz="2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United Kingdom</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r">
                        <a:lnSpc>
                          <a:spcPct val="107000"/>
                        </a:lnSpc>
                        <a:spcAft>
                          <a:spcPts val="800"/>
                        </a:spcAft>
                      </a:pPr>
                      <a:r>
                        <a:rPr lang="en-GB" sz="2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r">
                        <a:lnSpc>
                          <a:spcPct val="107000"/>
                        </a:lnSpc>
                        <a:spcAft>
                          <a:spcPts val="800"/>
                        </a:spcAft>
                      </a:pPr>
                      <a:r>
                        <a:rPr lang="en-GB" sz="2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r">
                        <a:lnSpc>
                          <a:spcPct val="107000"/>
                        </a:lnSpc>
                        <a:spcAft>
                          <a:spcPts val="800"/>
                        </a:spcAft>
                      </a:pPr>
                      <a:r>
                        <a:rPr lang="en-GB" sz="2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r">
                        <a:lnSpc>
                          <a:spcPct val="107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23.9</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334332112"/>
                  </a:ext>
                </a:extLst>
              </a:tr>
              <a:tr h="343526">
                <a:tc>
                  <a:txBody>
                    <a:bodyPr/>
                    <a:lstStyle/>
                    <a:p>
                      <a:pPr>
                        <a:lnSpc>
                          <a:spcPct val="107000"/>
                        </a:lnSpc>
                        <a:spcAft>
                          <a:spcPts val="800"/>
                        </a:spcAft>
                      </a:pPr>
                      <a:r>
                        <a:rPr lang="en-GB" sz="2400" b="1">
                          <a:effectLst/>
                          <a:latin typeface="Calibri" panose="020F0502020204030204" pitchFamily="34" charset="0"/>
                          <a:ea typeface="Times New Roman" panose="02020603050405020304" pitchFamily="18" charset="0"/>
                          <a:cs typeface="Calibri" panose="020F0502020204030204" pitchFamily="34" charset="0"/>
                        </a:rPr>
                        <a:t>Germany </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45.4</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7.9</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5.2</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32.3</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2520754"/>
                  </a:ext>
                </a:extLst>
              </a:tr>
              <a:tr h="343526">
                <a:tc>
                  <a:txBody>
                    <a:bodyPr/>
                    <a:lstStyle/>
                    <a:p>
                      <a:pPr>
                        <a:lnSpc>
                          <a:spcPct val="107000"/>
                        </a:lnSpc>
                        <a:spcAft>
                          <a:spcPts val="800"/>
                        </a:spcAft>
                      </a:pPr>
                      <a:r>
                        <a:rPr lang="en-GB" sz="2400" b="1">
                          <a:effectLst/>
                          <a:latin typeface="Calibri" panose="020F0502020204030204" pitchFamily="34" charset="0"/>
                          <a:ea typeface="Times New Roman" panose="02020603050405020304" pitchFamily="18" charset="0"/>
                          <a:cs typeface="Calibri" panose="020F0502020204030204" pitchFamily="34" charset="0"/>
                        </a:rPr>
                        <a:t>Spain</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41.9</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10.8</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5.1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4960367"/>
                  </a:ext>
                </a:extLst>
              </a:tr>
              <a:tr h="343526">
                <a:tc>
                  <a:txBody>
                    <a:bodyPr/>
                    <a:lstStyle/>
                    <a:p>
                      <a:pPr>
                        <a:lnSpc>
                          <a:spcPct val="107000"/>
                        </a:lnSpc>
                        <a:spcAft>
                          <a:spcPts val="800"/>
                        </a:spcAft>
                      </a:pPr>
                      <a:r>
                        <a:rPr lang="en-GB" sz="2400" b="1">
                          <a:effectLst/>
                          <a:latin typeface="Calibri" panose="020F0502020204030204" pitchFamily="34" charset="0"/>
                          <a:ea typeface="Times New Roman" panose="02020603050405020304" pitchFamily="18" charset="0"/>
                          <a:cs typeface="Calibri" panose="020F0502020204030204" pitchFamily="34" charset="0"/>
                        </a:rPr>
                        <a:t>France</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55.6</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12.3</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5.0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38.3</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0786830"/>
                  </a:ext>
                </a:extLst>
              </a:tr>
              <a:tr h="343526">
                <a:tc>
                  <a:txBody>
                    <a:bodyPr/>
                    <a:lstStyle/>
                    <a:p>
                      <a:pPr>
                        <a:lnSpc>
                          <a:spcPct val="107000"/>
                        </a:lnSpc>
                        <a:spcAft>
                          <a:spcPts val="800"/>
                        </a:spcAft>
                      </a:pPr>
                      <a:r>
                        <a:rPr lang="en-GB" sz="2400" b="1">
                          <a:effectLst/>
                          <a:latin typeface="Calibri" panose="020F0502020204030204" pitchFamily="34" charset="0"/>
                          <a:ea typeface="Times New Roman" panose="02020603050405020304" pitchFamily="18" charset="0"/>
                          <a:cs typeface="Calibri" panose="020F0502020204030204" pitchFamily="34" charset="0"/>
                        </a:rPr>
                        <a:t>Italy</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48.7</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9.7</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5.7</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33.3</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4694169"/>
                  </a:ext>
                </a:extLst>
              </a:tr>
              <a:tr h="343526">
                <a:tc>
                  <a:txBody>
                    <a:bodyPr/>
                    <a:lstStyle/>
                    <a:p>
                      <a:pPr>
                        <a:lnSpc>
                          <a:spcPct val="107000"/>
                        </a:lnSpc>
                        <a:spcAft>
                          <a:spcPts val="800"/>
                        </a:spcAft>
                      </a:pPr>
                      <a:r>
                        <a:rPr lang="en-GB" sz="2400" b="1">
                          <a:effectLst/>
                          <a:latin typeface="Calibri" panose="020F0502020204030204" pitchFamily="34" charset="0"/>
                          <a:ea typeface="Times New Roman" panose="02020603050405020304" pitchFamily="18" charset="0"/>
                          <a:cs typeface="Calibri" panose="020F0502020204030204" pitchFamily="34" charset="0"/>
                        </a:rPr>
                        <a:t>Finland</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53.3</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12.3</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11.0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8915968"/>
                  </a:ext>
                </a:extLst>
              </a:tr>
              <a:tr h="343526">
                <a:tc>
                  <a:txBody>
                    <a:bodyPr/>
                    <a:lstStyle/>
                    <a:p>
                      <a:pPr>
                        <a:lnSpc>
                          <a:spcPct val="107000"/>
                        </a:lnSpc>
                        <a:spcAft>
                          <a:spcPts val="800"/>
                        </a:spcAft>
                      </a:pPr>
                      <a:r>
                        <a:rPr lang="en-GB" sz="2400" b="1">
                          <a:effectLst/>
                          <a:latin typeface="Calibri" panose="020F0502020204030204" pitchFamily="34" charset="0"/>
                          <a:ea typeface="Times New Roman" panose="02020603050405020304" pitchFamily="18" charset="0"/>
                          <a:cs typeface="Calibri" panose="020F0502020204030204" pitchFamily="34" charset="0"/>
                        </a:rPr>
                        <a:t>Sweden</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49.3</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12.6</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a:effectLst/>
                          <a:latin typeface="Calibri" panose="020F0502020204030204" pitchFamily="34" charset="0"/>
                          <a:ea typeface="Times New Roman" panose="02020603050405020304" pitchFamily="18" charset="0"/>
                          <a:cs typeface="Calibri" panose="020F0502020204030204" pitchFamily="34" charset="0"/>
                        </a:rPr>
                        <a:t>8.0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28.7</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2882830"/>
                  </a:ext>
                </a:extLst>
              </a:tr>
            </a:tbl>
          </a:graphicData>
        </a:graphic>
      </p:graphicFrame>
      <p:sp>
        <p:nvSpPr>
          <p:cNvPr id="5" name="TextBox 4">
            <a:extLst>
              <a:ext uri="{FF2B5EF4-FFF2-40B4-BE49-F238E27FC236}">
                <a16:creationId xmlns:a16="http://schemas.microsoft.com/office/drawing/2014/main" id="{27C16C8E-3825-4BBF-922A-F00926487CEA}"/>
              </a:ext>
            </a:extLst>
          </p:cNvPr>
          <p:cNvSpPr txBox="1"/>
          <p:nvPr/>
        </p:nvSpPr>
        <p:spPr>
          <a:xfrm>
            <a:off x="8408020" y="943010"/>
            <a:ext cx="3531935" cy="4971977"/>
          </a:xfrm>
          <a:prstGeom prst="rect">
            <a:avLst/>
          </a:prstGeom>
          <a:noFill/>
        </p:spPr>
        <p:txBody>
          <a:bodyPr wrap="square" rtlCol="0">
            <a:noAutofit/>
          </a:bodyPr>
          <a:lstStyle/>
          <a:p>
            <a:r>
              <a:rPr lang="en-GB" sz="2400" dirty="0"/>
              <a:t>The UK spends less than the EU average on public sector employees – but much more than average on purchases from suppliers and contractors. </a:t>
            </a:r>
          </a:p>
          <a:p>
            <a:endParaRPr lang="en-GB" sz="2400" dirty="0"/>
          </a:p>
          <a:p>
            <a:r>
              <a:rPr lang="en-GB" sz="2400" dirty="0"/>
              <a:t>Unlike any other large country, the UK spends almost as much on outsourced supplies as it does on public sector workers. </a:t>
            </a:r>
          </a:p>
        </p:txBody>
      </p:sp>
      <p:sp>
        <p:nvSpPr>
          <p:cNvPr id="6" name="TextBox 5">
            <a:extLst>
              <a:ext uri="{FF2B5EF4-FFF2-40B4-BE49-F238E27FC236}">
                <a16:creationId xmlns:a16="http://schemas.microsoft.com/office/drawing/2014/main" id="{90E1060E-A94D-448C-AE1F-F6D9D4317457}"/>
              </a:ext>
            </a:extLst>
          </p:cNvPr>
          <p:cNvSpPr txBox="1"/>
          <p:nvPr/>
        </p:nvSpPr>
        <p:spPr>
          <a:xfrm>
            <a:off x="252044" y="178420"/>
            <a:ext cx="11371386" cy="523220"/>
          </a:xfrm>
          <a:prstGeom prst="rect">
            <a:avLst/>
          </a:prstGeom>
          <a:noFill/>
        </p:spPr>
        <p:txBody>
          <a:bodyPr wrap="square" rtlCol="0">
            <a:spAutoFit/>
          </a:bodyPr>
          <a:lstStyle/>
          <a:p>
            <a:r>
              <a:rPr lang="en-GB" sz="2800" b="1" dirty="0"/>
              <a:t>UK has low level of direct public employment by international standards</a:t>
            </a:r>
          </a:p>
        </p:txBody>
      </p:sp>
    </p:spTree>
    <p:extLst>
      <p:ext uri="{BB962C8B-B14F-4D97-AF65-F5344CB8AC3E}">
        <p14:creationId xmlns:p14="http://schemas.microsoft.com/office/powerpoint/2010/main" val="419844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B2883-693C-48C9-AA74-3480C3B6F00A}"/>
              </a:ext>
            </a:extLst>
          </p:cNvPr>
          <p:cNvSpPr>
            <a:spLocks noGrp="1"/>
          </p:cNvSpPr>
          <p:nvPr>
            <p:ph type="title"/>
          </p:nvPr>
        </p:nvSpPr>
        <p:spPr>
          <a:xfrm>
            <a:off x="160421" y="144380"/>
            <a:ext cx="10924673" cy="770021"/>
          </a:xfrm>
        </p:spPr>
        <p:txBody>
          <a:bodyPr>
            <a:normAutofit fontScale="90000"/>
          </a:bodyPr>
          <a:lstStyle/>
          <a:p>
            <a:pPr marR="0" lvl="0" algn="ctr" defTabSz="914400" rtl="0" eaLnBrk="0" fontAlgn="base" latinLnBrk="0" hangingPunct="0">
              <a:spcBef>
                <a:spcPct val="0"/>
              </a:spcBef>
              <a:spcAft>
                <a:spcPts val="600"/>
              </a:spcAft>
              <a:buClrTx/>
              <a:buSzTx/>
              <a:tabLst/>
            </a:pPr>
            <a:r>
              <a:rPr lang="en-GB" sz="3100" b="1" dirty="0"/>
              <a:t>Cronyism and corruption </a:t>
            </a:r>
            <a:br>
              <a:rPr lang="en-GB" sz="3100" b="1" dirty="0"/>
            </a:br>
            <a:r>
              <a:rPr lang="en-GB" sz="3100" b="1" dirty="0"/>
              <a:t>– </a:t>
            </a:r>
            <a:r>
              <a:rPr lang="en-GB" sz="2800" b="1" dirty="0"/>
              <a:t>the </a:t>
            </a:r>
            <a:r>
              <a:rPr lang="en-GB" sz="2800" b="1" dirty="0">
                <a:hlinkClick r:id="rId2"/>
              </a:rPr>
              <a:t>NAO report on procurement during COVID pandemic Nov 2020 </a:t>
            </a:r>
            <a:endParaRPr lang="en-GB" sz="2800" dirty="0"/>
          </a:p>
        </p:txBody>
      </p:sp>
      <p:pic>
        <p:nvPicPr>
          <p:cNvPr id="4" name="Content Placeholder 3" descr="Chart, radar chart&#10;&#10;Description automatically generated">
            <a:extLst>
              <a:ext uri="{FF2B5EF4-FFF2-40B4-BE49-F238E27FC236}">
                <a16:creationId xmlns:a16="http://schemas.microsoft.com/office/drawing/2014/main" id="{54E85EF0-9DF1-435F-8382-AEE6B3B1BDC4}"/>
              </a:ext>
            </a:extLst>
          </p:cNvPr>
          <p:cNvPicPr>
            <a:picLocks noGrp="1" noChangeAspect="1"/>
          </p:cNvPicPr>
          <p:nvPr>
            <p:ph idx="1"/>
          </p:nvPr>
        </p:nvPicPr>
        <p:blipFill>
          <a:blip r:embed="rId3"/>
          <a:stretch>
            <a:fillRect/>
          </a:stretch>
        </p:blipFill>
        <p:spPr>
          <a:xfrm>
            <a:off x="7100728" y="1190982"/>
            <a:ext cx="4973052" cy="4756271"/>
          </a:xfrm>
          <a:prstGeom prst="rect">
            <a:avLst/>
          </a:prstGeom>
        </p:spPr>
      </p:pic>
      <p:sp>
        <p:nvSpPr>
          <p:cNvPr id="6" name="TextBox 5">
            <a:extLst>
              <a:ext uri="{FF2B5EF4-FFF2-40B4-BE49-F238E27FC236}">
                <a16:creationId xmlns:a16="http://schemas.microsoft.com/office/drawing/2014/main" id="{F2FD69CC-94F4-4174-A5E9-A2B14372C818}"/>
              </a:ext>
            </a:extLst>
          </p:cNvPr>
          <p:cNvSpPr txBox="1"/>
          <p:nvPr/>
        </p:nvSpPr>
        <p:spPr>
          <a:xfrm>
            <a:off x="7100728" y="6067289"/>
            <a:ext cx="4850640" cy="646331"/>
          </a:xfrm>
          <a:prstGeom prst="rect">
            <a:avLst/>
          </a:prstGeom>
          <a:noFill/>
        </p:spPr>
        <p:txBody>
          <a:bodyPr wrap="square">
            <a:spAutoFit/>
          </a:bodyPr>
          <a:lstStyle/>
          <a:p>
            <a:pPr algn="ctr"/>
            <a:r>
              <a:rPr lang="en-GB" dirty="0">
                <a:hlinkClick r:id="rId4"/>
              </a:rPr>
              <a:t>My Little Crony https://sophieehill.shinyapps.io/my-little-crony/</a:t>
            </a:r>
            <a:r>
              <a:rPr lang="en-GB" dirty="0"/>
              <a:t> </a:t>
            </a:r>
          </a:p>
        </p:txBody>
      </p:sp>
      <p:sp>
        <p:nvSpPr>
          <p:cNvPr id="8" name="Content Placeholder 2">
            <a:extLst>
              <a:ext uri="{FF2B5EF4-FFF2-40B4-BE49-F238E27FC236}">
                <a16:creationId xmlns:a16="http://schemas.microsoft.com/office/drawing/2014/main" id="{779C4A09-A681-4121-94B8-A17D6C226559}"/>
              </a:ext>
            </a:extLst>
          </p:cNvPr>
          <p:cNvSpPr txBox="1">
            <a:spLocks/>
          </p:cNvSpPr>
          <p:nvPr/>
        </p:nvSpPr>
        <p:spPr>
          <a:xfrm>
            <a:off x="160421" y="1091142"/>
            <a:ext cx="6940307" cy="558237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t>£10.5bn awarded directly, no tenders</a:t>
            </a:r>
          </a:p>
          <a:p>
            <a:r>
              <a:rPr lang="en-US" altLang="en-US" dirty="0"/>
              <a:t>£6.7bn awarded via ‘framework agreements’ </a:t>
            </a:r>
          </a:p>
          <a:p>
            <a:r>
              <a:rPr lang="en-US" altLang="en-US" dirty="0"/>
              <a:t>Only £190m (1%) had competitive tender </a:t>
            </a:r>
          </a:p>
          <a:p>
            <a:r>
              <a:rPr lang="en-US" altLang="en-US" dirty="0"/>
              <a:t>‘high-priority’ channel for 493 suppliers selected by ministers/MPs has 10x success</a:t>
            </a:r>
          </a:p>
          <a:p>
            <a:r>
              <a:rPr lang="en-US" altLang="en-US" dirty="0"/>
              <a:t>Some contracts undocumented, unpublished, back-dated, and redacted</a:t>
            </a:r>
          </a:p>
          <a:p>
            <a:endParaRPr lang="en-US" altLang="en-US" dirty="0"/>
          </a:p>
          <a:p>
            <a:r>
              <a:rPr lang="en-US" altLang="en-US" dirty="0"/>
              <a:t>This is what corruption looks like, in any country</a:t>
            </a:r>
          </a:p>
          <a:p>
            <a:pPr lvl="1"/>
            <a:r>
              <a:rPr lang="en-US" altLang="en-US" sz="2600" dirty="0"/>
              <a:t>Self-serving </a:t>
            </a:r>
            <a:r>
              <a:rPr lang="en-US" altLang="en-US" sz="2600" dirty="0" err="1"/>
              <a:t>behaviour</a:t>
            </a:r>
            <a:r>
              <a:rPr lang="en-US" altLang="en-US" sz="2600" dirty="0"/>
              <a:t> by politicians</a:t>
            </a:r>
          </a:p>
          <a:p>
            <a:pPr lvl="1"/>
            <a:r>
              <a:rPr lang="en-US" altLang="en-US" sz="2600" dirty="0"/>
              <a:t>Corporate strategies to </a:t>
            </a:r>
            <a:r>
              <a:rPr lang="en-US" altLang="en-US" sz="2600" dirty="0" err="1"/>
              <a:t>maximise</a:t>
            </a:r>
            <a:r>
              <a:rPr lang="en-US" altLang="en-US" sz="2600" dirty="0"/>
              <a:t> outsourcing, minimize competition and public scrutiny</a:t>
            </a:r>
          </a:p>
        </p:txBody>
      </p:sp>
    </p:spTree>
    <p:extLst>
      <p:ext uri="{BB962C8B-B14F-4D97-AF65-F5344CB8AC3E}">
        <p14:creationId xmlns:p14="http://schemas.microsoft.com/office/powerpoint/2010/main" val="463013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2A3DC-D37F-4827-AFA7-98FB1DCFF2E7}"/>
              </a:ext>
            </a:extLst>
          </p:cNvPr>
          <p:cNvSpPr>
            <a:spLocks noGrp="1"/>
          </p:cNvSpPr>
          <p:nvPr>
            <p:ph type="title"/>
          </p:nvPr>
        </p:nvSpPr>
        <p:spPr>
          <a:xfrm>
            <a:off x="433137" y="189571"/>
            <a:ext cx="11261558" cy="838033"/>
          </a:xfrm>
        </p:spPr>
        <p:txBody>
          <a:bodyPr>
            <a:normAutofit/>
          </a:bodyPr>
          <a:lstStyle/>
          <a:p>
            <a:pPr algn="ctr"/>
            <a:r>
              <a:rPr lang="en-GB" sz="3600" b="1" dirty="0"/>
              <a:t>Cost, delay, incompetence as well as corruption</a:t>
            </a:r>
          </a:p>
        </p:txBody>
      </p:sp>
      <p:sp>
        <p:nvSpPr>
          <p:cNvPr id="5" name="Content Placeholder 4">
            <a:extLst>
              <a:ext uri="{FF2B5EF4-FFF2-40B4-BE49-F238E27FC236}">
                <a16:creationId xmlns:a16="http://schemas.microsoft.com/office/drawing/2014/main" id="{9C2D9BA5-580E-4076-91FA-0D4A32A59561}"/>
              </a:ext>
            </a:extLst>
          </p:cNvPr>
          <p:cNvSpPr>
            <a:spLocks noGrp="1"/>
          </p:cNvSpPr>
          <p:nvPr>
            <p:ph idx="1"/>
          </p:nvPr>
        </p:nvSpPr>
        <p:spPr>
          <a:xfrm>
            <a:off x="433137" y="1027604"/>
            <a:ext cx="11520970" cy="5640825"/>
          </a:xfrm>
        </p:spPr>
        <p:txBody>
          <a:bodyPr>
            <a:normAutofit/>
          </a:bodyPr>
          <a:lstStyle/>
          <a:p>
            <a:r>
              <a:rPr lang="en-GB" sz="2400" dirty="0"/>
              <a:t>Multiple failures with </a:t>
            </a:r>
            <a:r>
              <a:rPr lang="en-GB" sz="2400" dirty="0">
                <a:hlinkClick r:id="rId2"/>
              </a:rPr>
              <a:t>the supply of PPE  </a:t>
            </a:r>
            <a:r>
              <a:rPr lang="en-GB" sz="2400" dirty="0"/>
              <a:t>NAO analysis Nov 2020 shows:</a:t>
            </a:r>
          </a:p>
          <a:p>
            <a:pPr lvl="1"/>
            <a:r>
              <a:rPr lang="en-GB" dirty="0"/>
              <a:t>extraordinary excessive spending, buying too much and 10x prices, no local supplies</a:t>
            </a:r>
          </a:p>
          <a:p>
            <a:pPr lvl="1"/>
            <a:r>
              <a:rPr lang="en-GB" dirty="0"/>
              <a:t>existing (privatised) stockpile/distribution system (PIPP) fails, for NHS and care homes</a:t>
            </a:r>
          </a:p>
          <a:p>
            <a:pPr lvl="1"/>
            <a:r>
              <a:rPr lang="en-GB" dirty="0"/>
              <a:t>new parallel system fails (also privatised: Clipper, Tory donor)</a:t>
            </a:r>
          </a:p>
          <a:p>
            <a:pPr lvl="1"/>
            <a:r>
              <a:rPr lang="en-GB" dirty="0"/>
              <a:t>delays in waiting for </a:t>
            </a:r>
            <a:r>
              <a:rPr lang="en-GB" dirty="0" err="1"/>
              <a:t>for</a:t>
            </a:r>
            <a:r>
              <a:rPr lang="en-GB" dirty="0"/>
              <a:t> global supply chains, supplier remote</a:t>
            </a:r>
          </a:p>
          <a:p>
            <a:pPr lvl="1"/>
            <a:endParaRPr lang="en-GB" dirty="0"/>
          </a:p>
          <a:p>
            <a:r>
              <a:rPr lang="en-GB" sz="2400" dirty="0"/>
              <a:t>Other outsourced NHS work also problematic</a:t>
            </a:r>
          </a:p>
          <a:p>
            <a:pPr lvl="1"/>
            <a:r>
              <a:rPr lang="en-GB" dirty="0"/>
              <a:t>TTT testing: problems with Deloitte (Cabinet Office m</a:t>
            </a:r>
            <a:r>
              <a:rPr lang="en-GB" b="0" i="0" u="none" strike="noStrike" baseline="0" dirty="0"/>
              <a:t>inister Chloe Smith ex- Deloitte)</a:t>
            </a:r>
          </a:p>
          <a:p>
            <a:pPr lvl="1"/>
            <a:r>
              <a:rPr lang="en-GB" dirty="0"/>
              <a:t>TTT tracing: </a:t>
            </a:r>
            <a:r>
              <a:rPr lang="en-GB" dirty="0">
                <a:hlinkClick r:id="rId3"/>
              </a:rPr>
              <a:t>Serco/</a:t>
            </a:r>
            <a:r>
              <a:rPr lang="en-GB" dirty="0" err="1">
                <a:hlinkClick r:id="rId3"/>
              </a:rPr>
              <a:t>Sitel</a:t>
            </a:r>
            <a:r>
              <a:rPr lang="en-GB" dirty="0">
                <a:hlinkClick r:id="rId3"/>
              </a:rPr>
              <a:t> only trace 58% </a:t>
            </a:r>
            <a:r>
              <a:rPr lang="en-GB" dirty="0"/>
              <a:t>of contacts in worst areas (£730m. Contract)</a:t>
            </a:r>
          </a:p>
          <a:p>
            <a:pPr lvl="1"/>
            <a:r>
              <a:rPr lang="en-GB" dirty="0"/>
              <a:t>Logistics: outsourced to Unipart, 2000 NHS staff transferred to company, using NHS assets; emergency stockpile (PIPP) to </a:t>
            </a:r>
            <a:r>
              <a:rPr lang="en-GB" dirty="0" err="1"/>
              <a:t>Movianto</a:t>
            </a:r>
            <a:r>
              <a:rPr lang="en-GB" dirty="0"/>
              <a:t>  (was USA owned, now French)</a:t>
            </a:r>
          </a:p>
          <a:p>
            <a:pPr lvl="1"/>
            <a:r>
              <a:rPr lang="en-GB" dirty="0"/>
              <a:t>Supply chain IT : DXC Technology, despite huge previous NHS IT contract failures: PAC called it in 2014 </a:t>
            </a:r>
            <a:r>
              <a:rPr lang="en-GB" b="0" i="0" u="none" strike="noStrike" baseline="0" dirty="0">
                <a:hlinkClick r:id="rId4"/>
              </a:rPr>
              <a:t>“a rotten company providing a hopeless system” </a:t>
            </a:r>
            <a:endParaRPr lang="en-GB" dirty="0"/>
          </a:p>
        </p:txBody>
      </p:sp>
    </p:spTree>
    <p:extLst>
      <p:ext uri="{BB962C8B-B14F-4D97-AF65-F5344CB8AC3E}">
        <p14:creationId xmlns:p14="http://schemas.microsoft.com/office/powerpoint/2010/main" val="409495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7FCD4-1710-44A5-A05D-4C1BDF6866D4}"/>
              </a:ext>
            </a:extLst>
          </p:cNvPr>
          <p:cNvSpPr>
            <a:spLocks noGrp="1"/>
          </p:cNvSpPr>
          <p:nvPr>
            <p:ph type="title"/>
          </p:nvPr>
        </p:nvSpPr>
        <p:spPr>
          <a:xfrm>
            <a:off x="240633" y="365126"/>
            <a:ext cx="11020925" cy="861508"/>
          </a:xfrm>
        </p:spPr>
        <p:txBody>
          <a:bodyPr>
            <a:noAutofit/>
          </a:bodyPr>
          <a:lstStyle/>
          <a:p>
            <a:pPr algn="ctr"/>
            <a:r>
              <a:rPr lang="en-GB" sz="3600" b="1" dirty="0"/>
              <a:t>Beyond cronyism: wider NHS system issues </a:t>
            </a:r>
            <a:br>
              <a:rPr lang="en-GB" sz="3600" b="1" dirty="0"/>
            </a:br>
            <a:r>
              <a:rPr lang="en-GB" sz="3600" b="1" dirty="0"/>
              <a:t>– </a:t>
            </a:r>
            <a:r>
              <a:rPr lang="en-GB" sz="3600" b="1" dirty="0">
                <a:hlinkClick r:id="rId2"/>
              </a:rPr>
              <a:t>Privatised and unprepared </a:t>
            </a:r>
            <a:endParaRPr lang="en-GB" sz="3600" b="1" dirty="0"/>
          </a:p>
        </p:txBody>
      </p:sp>
      <p:sp>
        <p:nvSpPr>
          <p:cNvPr id="3" name="Content Placeholder 2">
            <a:extLst>
              <a:ext uri="{FF2B5EF4-FFF2-40B4-BE49-F238E27FC236}">
                <a16:creationId xmlns:a16="http://schemas.microsoft.com/office/drawing/2014/main" id="{25912CE1-13FC-4BE9-A36D-0E00FF9C2985}"/>
              </a:ext>
            </a:extLst>
          </p:cNvPr>
          <p:cNvSpPr>
            <a:spLocks noGrp="1"/>
          </p:cNvSpPr>
          <p:nvPr>
            <p:ph idx="1"/>
          </p:nvPr>
        </p:nvSpPr>
        <p:spPr>
          <a:xfrm>
            <a:off x="240633" y="1540042"/>
            <a:ext cx="11454062" cy="4952832"/>
          </a:xfrm>
        </p:spPr>
        <p:txBody>
          <a:bodyPr>
            <a:normAutofit fontScale="62500" lnSpcReduction="20000"/>
          </a:bodyPr>
          <a:lstStyle/>
          <a:p>
            <a:r>
              <a:rPr lang="en-GB" sz="4000" dirty="0"/>
              <a:t> </a:t>
            </a:r>
          </a:p>
          <a:p>
            <a:r>
              <a:rPr lang="en-GB" sz="4000" dirty="0"/>
              <a:t>There are wider systemic issues beyond COVID contract award processes, presented in </a:t>
            </a:r>
            <a:r>
              <a:rPr lang="en-GB" sz="4000" dirty="0">
                <a:hlinkClick r:id="rId2"/>
              </a:rPr>
              <a:t>“Privatised and unprepared” </a:t>
            </a:r>
            <a:r>
              <a:rPr lang="en-GB" sz="4000" dirty="0"/>
              <a:t>. </a:t>
            </a:r>
          </a:p>
          <a:p>
            <a:endParaRPr lang="en-GB" sz="4000" dirty="0"/>
          </a:p>
          <a:p>
            <a:pPr marL="742950" indent="-742950">
              <a:buFont typeface="+mj-lt"/>
              <a:buAutoNum type="arabicPeriod"/>
            </a:pPr>
            <a:r>
              <a:rPr lang="en-US" altLang="en-US" sz="4000" dirty="0"/>
              <a:t>Even the 'normal' NHS procurement system in England is a secretive system in which private companies allocate NHS contracts to other private companies, </a:t>
            </a:r>
            <a:r>
              <a:rPr lang="en-GB" sz="4000" dirty="0"/>
              <a:t>so:</a:t>
            </a:r>
          </a:p>
          <a:p>
            <a:pPr lvl="2"/>
            <a:r>
              <a:rPr lang="en-GB" sz="4000" dirty="0"/>
              <a:t>“</a:t>
            </a:r>
            <a:r>
              <a:rPr lang="en-GB" sz="4000" b="0" i="0" u="none" strike="noStrike" baseline="0" dirty="0"/>
              <a:t>by devolving the responsibility for procurement itself, the public interest is not represented in the system in any kind of accountable way.”</a:t>
            </a:r>
          </a:p>
          <a:p>
            <a:pPr lvl="2"/>
            <a:r>
              <a:rPr lang="en-GB" sz="4000" dirty="0"/>
              <a:t>Note govt rejected privatisation of defence procurement in 2013 because of loss of control, corruption potential, and </a:t>
            </a:r>
            <a:r>
              <a:rPr lang="en-GB" sz="4000" b="0" i="0" u="none" strike="noStrike" baseline="0" dirty="0">
                <a:solidFill>
                  <a:srgbClr val="077BC1"/>
                </a:solidFill>
              </a:rPr>
              <a:t>higher costs</a:t>
            </a:r>
            <a:br>
              <a:rPr kumimoji="0" lang="en-US" altLang="en-US" sz="4000" b="0" i="0" u="none" strike="noStrike" cap="none" normalizeH="0" baseline="0" dirty="0">
                <a:ln>
                  <a:noFill/>
                </a:ln>
                <a:solidFill>
                  <a:schemeClr val="tx1"/>
                </a:solidFill>
                <a:effectLst/>
              </a:rPr>
            </a:br>
            <a:endParaRPr kumimoji="0" lang="en-US" altLang="en-US" sz="4000" b="0" i="0" u="none" strike="noStrike" cap="none" normalizeH="0" baseline="0" dirty="0">
              <a:ln>
                <a:noFill/>
              </a:ln>
              <a:solidFill>
                <a:schemeClr val="tx1"/>
              </a:solidFill>
              <a:effectLst/>
            </a:endParaRPr>
          </a:p>
          <a:p>
            <a:pPr marL="742950" indent="-742950" eaLnBrk="0" fontAlgn="base" hangingPunct="0">
              <a:lnSpc>
                <a:spcPct val="100000"/>
              </a:lnSpc>
              <a:spcBef>
                <a:spcPct val="0"/>
              </a:spcBef>
              <a:spcAft>
                <a:spcPct val="0"/>
              </a:spcAft>
              <a:buFont typeface="+mj-lt"/>
              <a:buAutoNum type="arabicPeriod"/>
            </a:pPr>
            <a:r>
              <a:rPr kumimoji="0" lang="en-US" altLang="en-US" sz="4000" b="0" i="0" u="none" strike="noStrike" cap="none" normalizeH="0" baseline="0" dirty="0">
                <a:ln>
                  <a:noFill/>
                </a:ln>
                <a:solidFill>
                  <a:schemeClr val="tx1"/>
                </a:solidFill>
                <a:effectLst/>
              </a:rPr>
              <a:t>Fundamental issue is between direct public provision, or outsourcing</a:t>
            </a:r>
          </a:p>
          <a:p>
            <a:pPr lvl="2" eaLnBrk="0" fontAlgn="base" hangingPunct="0">
              <a:lnSpc>
                <a:spcPct val="100000"/>
              </a:lnSpc>
              <a:spcBef>
                <a:spcPct val="0"/>
              </a:spcBef>
              <a:spcAft>
                <a:spcPct val="0"/>
              </a:spcAft>
            </a:pPr>
            <a:r>
              <a:rPr kumimoji="0" lang="en-US" altLang="en-US" sz="4000" b="0" i="0" u="none" strike="noStrike" cap="none" normalizeH="0" baseline="0" dirty="0">
                <a:ln>
                  <a:noFill/>
                </a:ln>
                <a:solidFill>
                  <a:schemeClr val="tx1"/>
                </a:solidFill>
                <a:effectLst/>
              </a:rPr>
              <a:t>selection of contractor via procurement  is a secondary issue</a:t>
            </a:r>
            <a:endParaRPr kumimoji="0" lang="en-GB" altLang="en-US" sz="4000" b="0" i="0" u="none" strike="noStrike" cap="none" normalizeH="0" baseline="0" dirty="0">
              <a:ln>
                <a:noFill/>
              </a:ln>
              <a:solidFill>
                <a:schemeClr val="tx1"/>
              </a:solidFill>
              <a:effectLst/>
            </a:endParaRPr>
          </a:p>
          <a:p>
            <a:pPr lvl="2"/>
            <a:r>
              <a:rPr lang="en-GB" sz="4000" dirty="0"/>
              <a:t>growth of NHS outsourcing is political and corporate over last 35 years</a:t>
            </a:r>
            <a:endParaRPr lang="en-GB" dirty="0"/>
          </a:p>
        </p:txBody>
      </p:sp>
    </p:spTree>
    <p:extLst>
      <p:ext uri="{BB962C8B-B14F-4D97-AF65-F5344CB8AC3E}">
        <p14:creationId xmlns:p14="http://schemas.microsoft.com/office/powerpoint/2010/main" val="240058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34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FE0BCA-8D26-4C52-96EA-F087A479478A}"/>
              </a:ext>
            </a:extLst>
          </p:cNvPr>
          <p:cNvSpPr>
            <a:spLocks noGrp="1"/>
          </p:cNvSpPr>
          <p:nvPr>
            <p:ph type="title"/>
          </p:nvPr>
        </p:nvSpPr>
        <p:spPr>
          <a:xfrm>
            <a:off x="8622370" y="484632"/>
            <a:ext cx="3569630" cy="5724144"/>
          </a:xfrm>
        </p:spPr>
        <p:txBody>
          <a:bodyPr vert="horz" lIns="91440" tIns="45720" rIns="91440" bIns="45720" rtlCol="0" anchor="t" anchorCtr="0">
            <a:normAutofit fontScale="90000"/>
          </a:bodyPr>
          <a:lstStyle/>
          <a:p>
            <a:r>
              <a:rPr lang="en-GB" sz="3600" dirty="0">
                <a:solidFill>
                  <a:srgbClr val="FFFFFF"/>
                </a:solidFill>
              </a:rPr>
              <a:t>A Complex Web of Contractors: Four Layers of Profit-taking.</a:t>
            </a:r>
            <a:br>
              <a:rPr lang="en-GB" sz="3600" dirty="0">
                <a:solidFill>
                  <a:srgbClr val="FFFFFF"/>
                </a:solidFill>
              </a:rPr>
            </a:br>
            <a:br>
              <a:rPr lang="en-GB" sz="1400" dirty="0"/>
            </a:br>
            <a:r>
              <a:rPr lang="en-GB" sz="3600" dirty="0">
                <a:solidFill>
                  <a:srgbClr val="FFFFFF"/>
                </a:solidFill>
              </a:rPr>
              <a:t>Awards monopoly/oligopoly contracts </a:t>
            </a:r>
            <a:br>
              <a:rPr lang="en-GB" sz="3600" dirty="0">
                <a:solidFill>
                  <a:srgbClr val="FFFFFF"/>
                </a:solidFill>
              </a:rPr>
            </a:br>
            <a:br>
              <a:rPr lang="en-GB" sz="3600" dirty="0">
                <a:solidFill>
                  <a:srgbClr val="FFFFFF"/>
                </a:solidFill>
              </a:rPr>
            </a:br>
            <a:r>
              <a:rPr lang="en-GB" sz="3600" dirty="0">
                <a:solidFill>
                  <a:srgbClr val="FFFFFF"/>
                </a:solidFill>
              </a:rPr>
              <a:t>Central system prohibits local  purchase of items May 2020</a:t>
            </a:r>
            <a:endParaRPr lang="en-US" sz="3600" dirty="0">
              <a:solidFill>
                <a:srgbClr val="FFFFFF"/>
              </a:solidFill>
            </a:endParaRPr>
          </a:p>
        </p:txBody>
      </p:sp>
      <p:sp>
        <p:nvSpPr>
          <p:cNvPr id="11"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5B041B02-DEBF-4E9F-8B26-61ED17AF59E0}"/>
              </a:ext>
            </a:extLst>
          </p:cNvPr>
          <p:cNvPicPr>
            <a:picLocks noGrp="1" noChangeAspect="1"/>
          </p:cNvPicPr>
          <p:nvPr>
            <p:ph idx="1"/>
          </p:nvPr>
        </p:nvPicPr>
        <p:blipFill rotWithShape="1">
          <a:blip r:embed="rId2"/>
          <a:srcRect r="2051" b="2"/>
          <a:stretch/>
        </p:blipFill>
        <p:spPr>
          <a:xfrm>
            <a:off x="976251" y="942538"/>
            <a:ext cx="7070469" cy="4746071"/>
          </a:xfrm>
          <a:prstGeom prst="rect">
            <a:avLst/>
          </a:prstGeom>
          <a:effectLst/>
        </p:spPr>
      </p:pic>
    </p:spTree>
    <p:extLst>
      <p:ext uri="{BB962C8B-B14F-4D97-AF65-F5344CB8AC3E}">
        <p14:creationId xmlns:p14="http://schemas.microsoft.com/office/powerpoint/2010/main" val="350233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F01B-F2F8-4AC2-BB7C-CE3DA14B823A}"/>
              </a:ext>
            </a:extLst>
          </p:cNvPr>
          <p:cNvSpPr>
            <a:spLocks noGrp="1"/>
          </p:cNvSpPr>
          <p:nvPr>
            <p:ph type="title"/>
          </p:nvPr>
        </p:nvSpPr>
        <p:spPr>
          <a:xfrm>
            <a:off x="838200" y="365126"/>
            <a:ext cx="10515600" cy="691164"/>
          </a:xfrm>
        </p:spPr>
        <p:txBody>
          <a:bodyPr>
            <a:normAutofit fontScale="90000"/>
          </a:bodyPr>
          <a:lstStyle/>
          <a:p>
            <a:pPr algn="ctr"/>
            <a:r>
              <a:rPr lang="en-GB" b="1" dirty="0"/>
              <a:t>The club of 35 ‘strategic suppliers’: </a:t>
            </a:r>
          </a:p>
        </p:txBody>
      </p:sp>
      <p:sp>
        <p:nvSpPr>
          <p:cNvPr id="3" name="Content Placeholder 2">
            <a:extLst>
              <a:ext uri="{FF2B5EF4-FFF2-40B4-BE49-F238E27FC236}">
                <a16:creationId xmlns:a16="http://schemas.microsoft.com/office/drawing/2014/main" id="{97375335-78BA-4812-A8CB-3F43D1D9E7DB}"/>
              </a:ext>
            </a:extLst>
          </p:cNvPr>
          <p:cNvSpPr>
            <a:spLocks noGrp="1"/>
          </p:cNvSpPr>
          <p:nvPr>
            <p:ph idx="1"/>
          </p:nvPr>
        </p:nvSpPr>
        <p:spPr>
          <a:xfrm>
            <a:off x="152400" y="1466192"/>
            <a:ext cx="7118617" cy="5202621"/>
          </a:xfrm>
        </p:spPr>
        <p:txBody>
          <a:bodyPr>
            <a:normAutofit lnSpcReduction="10000"/>
          </a:bodyPr>
          <a:lstStyle/>
          <a:p>
            <a:r>
              <a:rPr lang="en-GB" dirty="0"/>
              <a:t>35 companies designated ‘strategic suppliers’</a:t>
            </a:r>
          </a:p>
          <a:p>
            <a:r>
              <a:rPr lang="en-GB" dirty="0"/>
              <a:t>Treated as key part of government </a:t>
            </a:r>
          </a:p>
          <a:p>
            <a:r>
              <a:rPr lang="en-GB" dirty="0"/>
              <a:t>Each strategic supplier  is assigned a </a:t>
            </a:r>
            <a:r>
              <a:rPr lang="en-GB" dirty="0">
                <a:hlinkClick r:id="rId2"/>
              </a:rPr>
              <a:t>‘crown representative’</a:t>
            </a:r>
            <a:r>
              <a:rPr lang="en-GB" dirty="0"/>
              <a:t>, a civil servant paid by us, to liaise regularly with the company</a:t>
            </a:r>
          </a:p>
          <a:p>
            <a:r>
              <a:rPr lang="en-GB" dirty="0"/>
              <a:t>They got </a:t>
            </a:r>
            <a:r>
              <a:rPr lang="en-GB" dirty="0">
                <a:hlinkClick r:id="rId3"/>
              </a:rPr>
              <a:t>22% of govt contracts in 2019</a:t>
            </a:r>
            <a:r>
              <a:rPr lang="en-GB" dirty="0"/>
              <a:t>: £15bn</a:t>
            </a:r>
          </a:p>
          <a:p>
            <a:r>
              <a:rPr lang="en-GB" dirty="0"/>
              <a:t>named on 288 new ‘framework’ deals</a:t>
            </a:r>
          </a:p>
          <a:p>
            <a:r>
              <a:rPr lang="en-GB" dirty="0"/>
              <a:t>They include 8 ‘outsourcers’: Serco, G4S, </a:t>
            </a:r>
            <a:r>
              <a:rPr lang="en-GB" dirty="0" err="1"/>
              <a:t>Amey</a:t>
            </a:r>
            <a:r>
              <a:rPr lang="en-GB" dirty="0"/>
              <a:t>, Interserve, Engie, Sodexo, ISS, Mitie</a:t>
            </a:r>
          </a:p>
          <a:p>
            <a:r>
              <a:rPr lang="en-GB" dirty="0"/>
              <a:t>4 consultants: Deloitte, PWC, KPMG, E&amp;Y</a:t>
            </a:r>
          </a:p>
          <a:p>
            <a:r>
              <a:rPr lang="en-GB" dirty="0"/>
              <a:t>as well as IT, telecoms and  construction </a:t>
            </a:r>
          </a:p>
        </p:txBody>
      </p:sp>
      <p:pic>
        <p:nvPicPr>
          <p:cNvPr id="4" name="Picture 3">
            <a:extLst>
              <a:ext uri="{FF2B5EF4-FFF2-40B4-BE49-F238E27FC236}">
                <a16:creationId xmlns:a16="http://schemas.microsoft.com/office/drawing/2014/main" id="{2FCD76A6-B072-4D21-8833-DC5809D8E0A5}"/>
              </a:ext>
            </a:extLst>
          </p:cNvPr>
          <p:cNvPicPr>
            <a:picLocks noChangeAspect="1"/>
          </p:cNvPicPr>
          <p:nvPr/>
        </p:nvPicPr>
        <p:blipFill>
          <a:blip r:embed="rId4"/>
          <a:stretch>
            <a:fillRect/>
          </a:stretch>
        </p:blipFill>
        <p:spPr>
          <a:xfrm>
            <a:off x="7550104" y="1346572"/>
            <a:ext cx="4247758" cy="4634700"/>
          </a:xfrm>
          <a:prstGeom prst="rect">
            <a:avLst/>
          </a:prstGeom>
        </p:spPr>
      </p:pic>
    </p:spTree>
    <p:extLst>
      <p:ext uri="{BB962C8B-B14F-4D97-AF65-F5344CB8AC3E}">
        <p14:creationId xmlns:p14="http://schemas.microsoft.com/office/powerpoint/2010/main" val="3346589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2E64F-6CE9-4CBE-B1B2-6AEC372EF37B}"/>
              </a:ext>
            </a:extLst>
          </p:cNvPr>
          <p:cNvSpPr>
            <a:spLocks noGrp="1"/>
          </p:cNvSpPr>
          <p:nvPr>
            <p:ph type="title"/>
          </p:nvPr>
        </p:nvSpPr>
        <p:spPr>
          <a:xfrm>
            <a:off x="838200" y="365125"/>
            <a:ext cx="10515600" cy="602029"/>
          </a:xfrm>
        </p:spPr>
        <p:txBody>
          <a:bodyPr>
            <a:normAutofit/>
          </a:bodyPr>
          <a:lstStyle/>
          <a:p>
            <a:pPr algn="ctr"/>
            <a:r>
              <a:rPr lang="en-GB" sz="3200" b="1" dirty="0">
                <a:latin typeface="+mn-lt"/>
              </a:rPr>
              <a:t> The need for public sector capacity for direct provision</a:t>
            </a:r>
          </a:p>
        </p:txBody>
      </p:sp>
      <p:sp>
        <p:nvSpPr>
          <p:cNvPr id="6" name="TextBox 5">
            <a:extLst>
              <a:ext uri="{FF2B5EF4-FFF2-40B4-BE49-F238E27FC236}">
                <a16:creationId xmlns:a16="http://schemas.microsoft.com/office/drawing/2014/main" id="{A8DC3ABA-2A0C-4E2E-8916-9AC9EE4B5A59}"/>
              </a:ext>
            </a:extLst>
          </p:cNvPr>
          <p:cNvSpPr txBox="1"/>
          <p:nvPr/>
        </p:nvSpPr>
        <p:spPr>
          <a:xfrm>
            <a:off x="289933" y="1232697"/>
            <a:ext cx="11420804" cy="5260178"/>
          </a:xfrm>
          <a:prstGeom prst="rect">
            <a:avLst/>
          </a:prstGeom>
          <a:noFill/>
        </p:spPr>
        <p:txBody>
          <a:bodyPr wrap="square" rtlCol="0">
            <a:noAutofit/>
          </a:bodyPr>
          <a:lstStyle/>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2400" b="0" i="0" u="none" strike="noStrike" cap="none" normalizeH="0" baseline="0" dirty="0">
                <a:ln>
                  <a:noFill/>
                </a:ln>
                <a:solidFill>
                  <a:schemeClr val="tx1"/>
                </a:solidFill>
                <a:effectLst/>
                <a:latin typeface="Arial" panose="020B0604020202020204" pitchFamily="34" charset="0"/>
              </a:rPr>
              <a:t>Problems with NHS dependency on outsourced system of supplies and services</a:t>
            </a:r>
          </a:p>
          <a:p>
            <a:pPr marL="0" marR="0" lvl="0" indent="0" algn="l" defTabSz="914400" rtl="0" eaLnBrk="0" fontAlgn="base" latinLnBrk="0" hangingPunct="0">
              <a:lnSpc>
                <a:spcPct val="100000"/>
              </a:lnSpc>
              <a:spcBef>
                <a:spcPct val="0"/>
              </a:spcBef>
              <a:spcAft>
                <a:spcPct val="0"/>
              </a:spcAft>
              <a:buClrTx/>
              <a:buSzTx/>
              <a:tabLst/>
            </a:pPr>
            <a:endParaRPr lang="en-US" altLang="en-US" sz="2400" dirty="0">
              <a:latin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pPr>
            <a:r>
              <a:rPr lang="en-US" altLang="en-US" sz="2400" dirty="0">
                <a:latin typeface="Arial" panose="020B0604020202020204" pitchFamily="34" charset="0"/>
              </a:rPr>
              <a:t>The risk of ‘just in time’ production systems for a public health service </a:t>
            </a:r>
          </a:p>
          <a:p>
            <a:pPr marL="285750" indent="-285750" eaLnBrk="0" fontAlgn="base" hangingPunct="0">
              <a:spcBef>
                <a:spcPct val="0"/>
              </a:spcBef>
              <a:spcAft>
                <a:spcPct val="0"/>
              </a:spcAft>
              <a:buFont typeface="Arial" panose="020B0604020202020204" pitchFamily="34" charset="0"/>
              <a:buChar char="•"/>
            </a:pPr>
            <a:r>
              <a:rPr lang="en-US" altLang="en-US" sz="2400" dirty="0">
                <a:latin typeface="Arial" panose="020B0604020202020204" pitchFamily="34" charset="0"/>
              </a:rPr>
              <a:t>the inefficiency of middlemen/global supply chains, </a:t>
            </a:r>
            <a:r>
              <a:rPr lang="en-US" altLang="en-US" sz="2400" dirty="0" err="1">
                <a:latin typeface="Arial" panose="020B0604020202020204" pitchFamily="34" charset="0"/>
              </a:rPr>
              <a:t>cf</a:t>
            </a:r>
            <a:r>
              <a:rPr lang="en-US" altLang="en-US" sz="2400" dirty="0">
                <a:latin typeface="Arial" panose="020B0604020202020204" pitchFamily="34" charset="0"/>
              </a:rPr>
              <a:t> efficiency of locally responsive production</a:t>
            </a:r>
          </a:p>
          <a:p>
            <a:pPr marL="285750" indent="-285750" eaLnBrk="0" fontAlgn="base" hangingPunct="0">
              <a:spcBef>
                <a:spcPct val="0"/>
              </a:spcBef>
              <a:spcAft>
                <a:spcPct val="0"/>
              </a:spcAft>
              <a:buFont typeface="Arial" panose="020B0604020202020204" pitchFamily="34" charset="0"/>
              <a:buChar char="•"/>
            </a:pPr>
            <a:r>
              <a:rPr lang="en-US" altLang="en-US" sz="2400" dirty="0">
                <a:latin typeface="Arial" panose="020B0604020202020204" pitchFamily="34" charset="0"/>
              </a:rPr>
              <a:t>Inflexibility of vested interests with multi-year contracts in </a:t>
            </a:r>
            <a:r>
              <a:rPr lang="en-US" altLang="en-US" sz="2400" dirty="0" err="1">
                <a:latin typeface="Arial" panose="020B0604020202020204" pitchFamily="34" charset="0"/>
              </a:rPr>
              <a:t>centralised</a:t>
            </a:r>
            <a:r>
              <a:rPr lang="en-US" altLang="en-US" sz="2400" dirty="0">
                <a:latin typeface="Arial" panose="020B0604020202020204" pitchFamily="34" charset="0"/>
              </a:rPr>
              <a:t> system</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400" dirty="0">
                <a:latin typeface="Arial" panose="020B0604020202020204" pitchFamily="34" charset="0"/>
              </a:rPr>
              <a:t>danger of corruption/cronyism, incentive to cut quality, the potential for collapse</a:t>
            </a:r>
          </a:p>
          <a:p>
            <a:pPr lvl="0" eaLnBrk="0" fontAlgn="base" hangingPunct="0">
              <a:spcBef>
                <a:spcPct val="0"/>
              </a:spcBef>
              <a:spcAft>
                <a:spcPct val="0"/>
              </a:spcAft>
              <a:buFontTx/>
              <a:buChar char="•"/>
            </a:pPr>
            <a:endParaRPr lang="en-US" altLang="en-US" sz="2400" dirty="0">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latin typeface="Arial" panose="020B0604020202020204" pitchFamily="34" charset="0"/>
              </a:rPr>
              <a:t>2.   Need for public sector capacity to deliver service (not ‘pop-up’ private projects)</a:t>
            </a:r>
          </a:p>
          <a:p>
            <a:pPr lvl="0" eaLnBrk="0" fontAlgn="base" hangingPunct="0">
              <a:spcBef>
                <a:spcPct val="0"/>
              </a:spcBef>
              <a:spcAft>
                <a:spcPct val="0"/>
              </a:spcAft>
              <a:buFontTx/>
              <a:buChar char="•"/>
            </a:pPr>
            <a:r>
              <a:rPr lang="en-US" altLang="en-US" sz="2400" dirty="0">
                <a:latin typeface="Arial" panose="020B0604020202020204" pitchFamily="34" charset="0"/>
              </a:rPr>
              <a:t> direct employment of staff to respond and optimize public service objectives</a:t>
            </a:r>
          </a:p>
          <a:p>
            <a:pPr lvl="0" eaLnBrk="0" fontAlgn="base" hangingPunct="0">
              <a:spcBef>
                <a:spcPct val="0"/>
              </a:spcBef>
              <a:spcAft>
                <a:spcPct val="0"/>
              </a:spcAft>
              <a:buFontTx/>
              <a:buChar char="•"/>
            </a:pPr>
            <a:r>
              <a:rPr lang="en-US" altLang="en-US" sz="2400" dirty="0">
                <a:latin typeface="Arial" panose="020B0604020202020204" pitchFamily="34" charset="0"/>
              </a:rPr>
              <a:t> efficiency and cheapness of not financing extraction of dividends</a:t>
            </a:r>
          </a:p>
          <a:p>
            <a:pPr lvl="0" eaLnBrk="0" fontAlgn="base" hangingPunct="0">
              <a:spcBef>
                <a:spcPct val="0"/>
              </a:spcBef>
              <a:spcAft>
                <a:spcPct val="0"/>
              </a:spcAft>
              <a:buFontTx/>
              <a:buChar char="•"/>
            </a:pPr>
            <a:r>
              <a:rPr lang="en-US" altLang="en-US" sz="2400" dirty="0">
                <a:latin typeface="Arial" panose="020B0604020202020204" pitchFamily="34" charset="0"/>
              </a:rPr>
              <a:t> democratic control and accountability max transparency over use of public money</a:t>
            </a:r>
          </a:p>
          <a:p>
            <a:pPr lvl="0" eaLnBrk="0" fontAlgn="base" hangingPunct="0">
              <a:spcBef>
                <a:spcPct val="0"/>
              </a:spcBef>
              <a:spcAft>
                <a:spcPct val="0"/>
              </a:spcAft>
              <a:buFontTx/>
              <a:buChar char="•"/>
            </a:pPr>
            <a:r>
              <a:rPr lang="en-US" altLang="en-US" sz="2400" dirty="0">
                <a:latin typeface="Arial" panose="020B0604020202020204" pitchFamily="34" charset="0"/>
              </a:rPr>
              <a:t> need for democratic </a:t>
            </a:r>
            <a:r>
              <a:rPr kumimoji="0" lang="en-US" altLang="en-US" sz="2400" b="0" i="0" u="none" strike="noStrike" cap="none" normalizeH="0" baseline="0" dirty="0">
                <a:ln>
                  <a:noFill/>
                </a:ln>
                <a:solidFill>
                  <a:schemeClr val="tx1"/>
                </a:solidFill>
                <a:effectLst/>
                <a:latin typeface="Arial" panose="020B0604020202020204" pitchFamily="34" charset="0"/>
              </a:rPr>
              <a:t>(not market) responsiveness to public needs/goods</a:t>
            </a:r>
          </a:p>
          <a:p>
            <a:pPr lvl="0" eaLnBrk="0" fontAlgn="base" hangingPunct="0">
              <a:spcBef>
                <a:spcPct val="0"/>
              </a:spcBef>
              <a:spcAft>
                <a:spcPct val="0"/>
              </a:spcAft>
              <a:buFontTx/>
              <a:buChar char="•"/>
            </a:pPr>
            <a:r>
              <a:rPr lang="en-US" altLang="en-US" sz="2400" dirty="0">
                <a:latin typeface="Arial" panose="020B0604020202020204" pitchFamily="34" charset="0"/>
              </a:rPr>
              <a:t> capacity to monitor and supervise any external suppliers</a:t>
            </a:r>
          </a:p>
          <a:p>
            <a:pPr marL="0" marR="0" lvl="0" indent="0" algn="l" defTabSz="914400" rtl="0" eaLnBrk="0" fontAlgn="base" latinLnBrk="0" hangingPunct="0">
              <a:lnSpc>
                <a:spcPct val="100000"/>
              </a:lnSpc>
              <a:spcBef>
                <a:spcPct val="0"/>
              </a:spcBef>
              <a:spcAft>
                <a:spcPct val="0"/>
              </a:spcAft>
              <a:buClrTx/>
              <a:buSzTx/>
              <a:buFontTx/>
              <a:buChar char="•"/>
              <a:tabLst/>
            </a:pPr>
            <a:endParaRPr lang="en-GB" sz="2400" dirty="0"/>
          </a:p>
        </p:txBody>
      </p:sp>
    </p:spTree>
    <p:extLst>
      <p:ext uri="{BB962C8B-B14F-4D97-AF65-F5344CB8AC3E}">
        <p14:creationId xmlns:p14="http://schemas.microsoft.com/office/powerpoint/2010/main" val="1371680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C730F-A063-4F6D-80C8-8FA8AA033549}"/>
              </a:ext>
            </a:extLst>
          </p:cNvPr>
          <p:cNvSpPr>
            <a:spLocks noGrp="1"/>
          </p:cNvSpPr>
          <p:nvPr>
            <p:ph type="title"/>
          </p:nvPr>
        </p:nvSpPr>
        <p:spPr>
          <a:xfrm>
            <a:off x="838200" y="365126"/>
            <a:ext cx="10515600" cy="705392"/>
          </a:xfrm>
        </p:spPr>
        <p:txBody>
          <a:bodyPr>
            <a:normAutofit/>
          </a:bodyPr>
          <a:lstStyle/>
          <a:p>
            <a:pPr algn="ctr"/>
            <a:r>
              <a:rPr lang="en-GB" sz="3200" b="1" dirty="0"/>
              <a:t>Towards efficient and democratic control</a:t>
            </a:r>
          </a:p>
        </p:txBody>
      </p:sp>
      <p:sp>
        <p:nvSpPr>
          <p:cNvPr id="4" name="Rectangle 1">
            <a:extLst>
              <a:ext uri="{FF2B5EF4-FFF2-40B4-BE49-F238E27FC236}">
                <a16:creationId xmlns:a16="http://schemas.microsoft.com/office/drawing/2014/main" id="{8E0D18D0-6592-447C-A086-B1B26CCEE26B}"/>
              </a:ext>
            </a:extLst>
          </p:cNvPr>
          <p:cNvSpPr>
            <a:spLocks noGrp="1" noChangeArrowheads="1"/>
          </p:cNvSpPr>
          <p:nvPr>
            <p:ph idx="1"/>
          </p:nvPr>
        </p:nvSpPr>
        <p:spPr bwMode="auto">
          <a:xfrm>
            <a:off x="838200" y="1070518"/>
            <a:ext cx="10714892" cy="5422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eaLnBrk="0" fontAlgn="base" hangingPunct="0">
              <a:lnSpc>
                <a:spcPct val="100000"/>
              </a:lnSpc>
              <a:spcBef>
                <a:spcPct val="0"/>
              </a:spcBef>
              <a:spcAft>
                <a:spcPct val="0"/>
              </a:spcAft>
            </a:pPr>
            <a:r>
              <a:rPr kumimoji="0" lang="en-US" altLang="en-US" sz="2400" b="0" i="0" u="none" strike="noStrike" cap="none" normalizeH="0" baseline="0" dirty="0">
                <a:ln>
                  <a:noFill/>
                </a:ln>
                <a:solidFill>
                  <a:schemeClr val="tx1"/>
                </a:solidFill>
                <a:effectLst/>
              </a:rPr>
              <a:t>Start with fundamental ‘direct or outsourced’ review of all outsourced work</a:t>
            </a:r>
          </a:p>
          <a:p>
            <a:pPr lvl="1" eaLnBrk="0" fontAlgn="base" hangingPunct="0">
              <a:lnSpc>
                <a:spcPct val="100000"/>
              </a:lnSpc>
              <a:spcBef>
                <a:spcPct val="0"/>
              </a:spcBef>
              <a:spcAft>
                <a:spcPct val="0"/>
              </a:spcAft>
            </a:pPr>
            <a:r>
              <a:rPr lang="en-US" altLang="en-US" dirty="0"/>
              <a:t>Replace ‘strategic suppliers’ with a strategic direct public sector workforce</a:t>
            </a:r>
            <a:endParaRPr kumimoji="0" lang="en-US" altLang="en-US"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endParaRPr lang="en-US" altLang="en-US" sz="2400" dirty="0"/>
          </a:p>
          <a:p>
            <a:pPr marL="0" lvl="0" indent="0" eaLnBrk="0" fontAlgn="base" hangingPunct="0">
              <a:lnSpc>
                <a:spcPct val="100000"/>
              </a:lnSpc>
              <a:spcBef>
                <a:spcPct val="0"/>
              </a:spcBef>
              <a:spcAft>
                <a:spcPct val="0"/>
              </a:spcAft>
              <a:buFontTx/>
              <a:buChar char="•"/>
            </a:pPr>
            <a:r>
              <a:rPr kumimoji="0" lang="en-US" altLang="en-US" sz="2400" b="0" i="0" u="none" strike="noStrike" cap="none" normalizeH="0" baseline="0" dirty="0">
                <a:ln>
                  <a:noFill/>
                </a:ln>
                <a:solidFill>
                  <a:schemeClr val="tx1"/>
                </a:solidFill>
                <a:effectLst/>
              </a:rPr>
              <a:t>NHS should re-insource:  </a:t>
            </a:r>
          </a:p>
          <a:p>
            <a:pPr marL="457200" lvl="1" indent="0" eaLnBrk="0" fontAlgn="base" hangingPunct="0">
              <a:lnSpc>
                <a:spcPct val="100000"/>
              </a:lnSpc>
              <a:spcBef>
                <a:spcPct val="0"/>
              </a:spcBef>
              <a:spcAft>
                <a:spcPct val="0"/>
              </a:spcAft>
              <a:buFontTx/>
              <a:buChar char="•"/>
            </a:pPr>
            <a:r>
              <a:rPr kumimoji="0" lang="en-US" altLang="en-US" b="0" i="0" u="none" strike="noStrike" cap="none" normalizeH="0" baseline="0" dirty="0">
                <a:ln>
                  <a:noFill/>
                </a:ln>
                <a:solidFill>
                  <a:schemeClr val="tx1"/>
                </a:solidFill>
                <a:effectLst/>
              </a:rPr>
              <a:t> distribution, stockpiling,  TTT, cleaning, catering</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pPr>
            <a:r>
              <a:rPr kumimoji="0" lang="en-US" altLang="en-US" sz="2400" b="0" i="0" u="none" strike="noStrike" cap="none" normalizeH="0" baseline="0" dirty="0">
                <a:ln>
                  <a:noFill/>
                </a:ln>
                <a:solidFill>
                  <a:schemeClr val="tx1"/>
                </a:solidFill>
                <a:effectLst/>
              </a:rPr>
              <a:t> NHS should </a:t>
            </a:r>
          </a:p>
          <a:p>
            <a:pPr marL="457200" lvl="1" indent="0" eaLnBrk="0" fontAlgn="base" hangingPunct="0">
              <a:lnSpc>
                <a:spcPct val="100000"/>
              </a:lnSpc>
              <a:spcBef>
                <a:spcPct val="0"/>
              </a:spcBef>
              <a:spcAft>
                <a:spcPct val="0"/>
              </a:spcAft>
              <a:buFontTx/>
              <a:buChar char="•"/>
            </a:pPr>
            <a:r>
              <a:rPr kumimoji="0" lang="en-US" altLang="en-US" b="0" i="0" u="none" strike="noStrike" cap="none" normalizeH="0" baseline="0" dirty="0">
                <a:ln>
                  <a:noFill/>
                </a:ln>
                <a:solidFill>
                  <a:schemeClr val="tx1"/>
                </a:solidFill>
                <a:effectLst/>
              </a:rPr>
              <a:t>ensure local capacity to produce PPE, tests, vaccine, equipment</a:t>
            </a:r>
          </a:p>
          <a:p>
            <a:pPr marL="457200" lvl="1" indent="0" eaLnBrk="0" fontAlgn="base" hangingPunct="0">
              <a:lnSpc>
                <a:spcPct val="100000"/>
              </a:lnSpc>
              <a:spcBef>
                <a:spcPct val="0"/>
              </a:spcBef>
              <a:spcAft>
                <a:spcPct val="0"/>
              </a:spcAft>
              <a:buFontTx/>
              <a:buChar char="•"/>
            </a:pPr>
            <a:r>
              <a:rPr kumimoji="0" lang="en-US" altLang="en-US" b="0" i="0" u="none" strike="noStrike" cap="none" normalizeH="0" baseline="0" dirty="0">
                <a:ln>
                  <a:noFill/>
                </a:ln>
                <a:solidFill>
                  <a:schemeClr val="tx1"/>
                </a:solidFill>
                <a:effectLst/>
              </a:rPr>
              <a:t>by SMEs  and/or by NHS directly:  so create NHS manufacturing capacity </a:t>
            </a:r>
          </a:p>
          <a:p>
            <a:pPr marL="457200" lvl="1" indent="0" eaLnBrk="0" fontAlgn="base" hangingPunct="0">
              <a:lnSpc>
                <a:spcPct val="100000"/>
              </a:lnSpc>
              <a:spcBef>
                <a:spcPct val="0"/>
              </a:spcBef>
              <a:spcAft>
                <a:spcPct val="0"/>
              </a:spcAft>
              <a:buFontTx/>
              <a:buChar char="•"/>
            </a:pPr>
            <a:endParaRPr kumimoji="0" lang="en-US" altLang="en-US"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kumimoji="0" lang="en-US" altLang="en-US" sz="2400" b="0" i="0" u="none" strike="noStrike" cap="none" normalizeH="0" baseline="0" dirty="0">
                <a:ln>
                  <a:noFill/>
                </a:ln>
                <a:solidFill>
                  <a:schemeClr val="tx1"/>
                </a:solidFill>
                <a:effectLst/>
              </a:rPr>
              <a:t>NHS England should end privatized procurement and reinstate simple non-corrupt public process (as introduced in 1990s)</a:t>
            </a:r>
          </a:p>
          <a:p>
            <a:pPr lvl="1" eaLnBrk="0" fontAlgn="base" hangingPunct="0">
              <a:lnSpc>
                <a:spcPct val="100000"/>
              </a:lnSpc>
              <a:spcBef>
                <a:spcPct val="0"/>
              </a:spcBef>
              <a:spcAft>
                <a:spcPct val="0"/>
              </a:spcAft>
            </a:pPr>
            <a:r>
              <a:rPr kumimoji="0" lang="en-US" altLang="en-US" b="0" i="0" u="none" strike="noStrike" cap="none" normalizeH="0" baseline="0" dirty="0">
                <a:ln>
                  <a:noFill/>
                </a:ln>
                <a:solidFill>
                  <a:schemeClr val="tx1"/>
                </a:solidFill>
                <a:effectLst/>
              </a:rPr>
              <a:t>Include full transparency even in </a:t>
            </a:r>
            <a:r>
              <a:rPr kumimoji="0" lang="en-US" altLang="en-US" b="0" i="0" u="none" strike="noStrike" cap="none" normalizeH="0" baseline="0" dirty="0" err="1">
                <a:ln>
                  <a:noFill/>
                </a:ln>
                <a:solidFill>
                  <a:schemeClr val="tx1"/>
                </a:solidFill>
                <a:effectLst/>
              </a:rPr>
              <a:t>Covid</a:t>
            </a:r>
            <a:r>
              <a:rPr kumimoji="0" lang="en-US" altLang="en-US" b="0" i="0" u="none" strike="noStrike" cap="none" normalizeH="0" baseline="0" dirty="0">
                <a:ln>
                  <a:noFill/>
                </a:ln>
                <a:solidFill>
                  <a:schemeClr val="tx1"/>
                </a:solidFill>
                <a:effectLst/>
              </a:rPr>
              <a:t> (it's cheaper NOT to redact contracts)</a:t>
            </a:r>
          </a:p>
        </p:txBody>
      </p:sp>
    </p:spTree>
    <p:extLst>
      <p:ext uri="{BB962C8B-B14F-4D97-AF65-F5344CB8AC3E}">
        <p14:creationId xmlns:p14="http://schemas.microsoft.com/office/powerpoint/2010/main" val="154438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53B9-5B9B-4921-BC68-162BF7FE63C3}"/>
              </a:ext>
            </a:extLst>
          </p:cNvPr>
          <p:cNvSpPr>
            <a:spLocks noGrp="1"/>
          </p:cNvSpPr>
          <p:nvPr>
            <p:ph type="title"/>
          </p:nvPr>
        </p:nvSpPr>
        <p:spPr>
          <a:xfrm>
            <a:off x="838200" y="318477"/>
            <a:ext cx="10515600" cy="725121"/>
          </a:xfrm>
        </p:spPr>
        <p:txBody>
          <a:bodyPr>
            <a:normAutofit/>
          </a:bodyPr>
          <a:lstStyle/>
          <a:p>
            <a:pPr algn="ctr"/>
            <a:r>
              <a:rPr lang="en-GB" sz="3200" b="1" dirty="0">
                <a:latin typeface="+mn-lt"/>
              </a:rPr>
              <a:t>No empirical evidence of superior private sector efficiency</a:t>
            </a:r>
            <a:endParaRPr lang="en-GB" sz="3200" dirty="0"/>
          </a:p>
        </p:txBody>
      </p:sp>
      <p:sp>
        <p:nvSpPr>
          <p:cNvPr id="3" name="Content Placeholder 2">
            <a:extLst>
              <a:ext uri="{FF2B5EF4-FFF2-40B4-BE49-F238E27FC236}">
                <a16:creationId xmlns:a16="http://schemas.microsoft.com/office/drawing/2014/main" id="{3172C701-A164-4934-A15B-7871E6D1A7AE}"/>
              </a:ext>
            </a:extLst>
          </p:cNvPr>
          <p:cNvSpPr>
            <a:spLocks noGrp="1"/>
          </p:cNvSpPr>
          <p:nvPr>
            <p:ph idx="1"/>
          </p:nvPr>
        </p:nvSpPr>
        <p:spPr>
          <a:xfrm>
            <a:off x="674078" y="1438457"/>
            <a:ext cx="10515600" cy="4873133"/>
          </a:xfrm>
        </p:spPr>
        <p:txBody>
          <a:bodyPr>
            <a:normAutofit/>
          </a:bodyPr>
          <a:lstStyle/>
          <a:p>
            <a:r>
              <a:rPr lang="en-GB" dirty="0"/>
              <a:t>“</a:t>
            </a:r>
            <a:r>
              <a:rPr lang="en-GB" dirty="0">
                <a:effectLst/>
                <a:latin typeface="Arial" panose="020B0604020202020204" pitchFamily="34" charset="0"/>
                <a:hlinkClick r:id="rId2"/>
              </a:rPr>
              <a:t>extensive global empirical evidence </a:t>
            </a:r>
            <a:r>
              <a:rPr lang="en-GB" dirty="0">
                <a:effectLst/>
                <a:latin typeface="Arial" panose="020B0604020202020204" pitchFamily="34" charset="0"/>
              </a:rPr>
              <a:t>on the relative efficiency of the private versus public sectors does not support the view that there is any systematic difference in efficiency between public and private sector companies” </a:t>
            </a:r>
          </a:p>
          <a:p>
            <a:endParaRPr lang="en-GB" dirty="0">
              <a:effectLst/>
              <a:latin typeface="Arial" panose="020B0604020202020204" pitchFamily="34" charset="0"/>
            </a:endParaRPr>
          </a:p>
          <a:p>
            <a:r>
              <a:rPr lang="en-GB" dirty="0"/>
              <a:t>“</a:t>
            </a:r>
            <a:r>
              <a:rPr lang="en-GB" dirty="0">
                <a:hlinkClick r:id="rId3"/>
              </a:rPr>
              <a:t>In the UK especially </a:t>
            </a:r>
            <a:r>
              <a:rPr lang="en-GB" dirty="0"/>
              <a:t>there is no excuse for such mistaken beliefs, in the wake of a series of fiascos going back to the horrific plunge in NHS hospital hygiene standards after the privatisation of support services in the 1980s, up to more recent examples including the collapse of Carillion, the failure of privatised ambulance and patient transport services, and the incompetence of Compass, G4S, and Serco.”</a:t>
            </a:r>
          </a:p>
        </p:txBody>
      </p:sp>
    </p:spTree>
    <p:extLst>
      <p:ext uri="{BB962C8B-B14F-4D97-AF65-F5344CB8AC3E}">
        <p14:creationId xmlns:p14="http://schemas.microsoft.com/office/powerpoint/2010/main" val="4021646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2031</TotalTime>
  <Words>1756</Words>
  <Application>Microsoft Office PowerPoint</Application>
  <PresentationFormat>Widescreen</PresentationFormat>
  <Paragraphs>155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Problems with outsourcing and Covid  We Own It webinar 26th November 2020    This presentation is based around the report ‘Privatised and Unprepared’  which was co-authored by David Hall, John Lister, Cat Hobbs, Pascale Robinson, and Chris Jarvis, with additional material from Helen Mercer </vt:lpstr>
      <vt:lpstr>Cronyism and corruption  – the NAO report on procurement during COVID pandemic Nov 2020 </vt:lpstr>
      <vt:lpstr>Cost, delay, incompetence as well as corruption</vt:lpstr>
      <vt:lpstr>Beyond cronyism: wider NHS system issues  – Privatised and unprepared </vt:lpstr>
      <vt:lpstr>A Complex Web of Contractors: Four Layers of Profit-taking.  Awards monopoly/oligopoly contracts   Central system prohibits local  purchase of items May 2020</vt:lpstr>
      <vt:lpstr>The club of 35 ‘strategic suppliers’: </vt:lpstr>
      <vt:lpstr> The need for public sector capacity for direct provision</vt:lpstr>
      <vt:lpstr>Towards efficient and democratic control</vt:lpstr>
      <vt:lpstr>No empirical evidence of superior private sector efficiency</vt:lpstr>
      <vt:lpstr>Be like private sector: end outsourcing &gt; inhouse production</vt:lpstr>
      <vt:lpstr>….Even public sector manufacturing? Yes, already – for vaccines</vt:lpstr>
      <vt:lpstr>Rebuilding a public and local workforce, lessons from devolution  - local PPE, direct TTT, ban on outsourcing hospital cleaning</vt:lpstr>
      <vt:lpstr> Public expenditure on workers and suppliers, EU &amp; UK 2019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with outsourcing and Covid  We Own It webinar 26th November 2020</dc:title>
  <dc:creator>david hall</dc:creator>
  <cp:lastModifiedBy>david hall</cp:lastModifiedBy>
  <cp:revision>64</cp:revision>
  <dcterms:created xsi:type="dcterms:W3CDTF">2020-11-24T10:20:35Z</dcterms:created>
  <dcterms:modified xsi:type="dcterms:W3CDTF">2020-11-26T08:56:51Z</dcterms:modified>
</cp:coreProperties>
</file>